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ocomat Pro Heavy" panose="020B0604020202020204" charset="0"/>
      <p:regular r:id="rId30"/>
    </p:embeddedFont>
    <p:embeddedFont>
      <p:font typeface="Montserrat" panose="00000500000000000000" pitchFamily="2" charset="0"/>
      <p:regular r:id="rId31"/>
    </p:embeddedFont>
    <p:embeddedFont>
      <p:font typeface="Montserrat Italics" panose="020B0604020202020204" charset="0"/>
      <p:regular r:id="rId32"/>
    </p:embeddedFont>
    <p:embeddedFont>
      <p:font typeface="Montserrat Medium Italics" panose="020B0604020202020204" charset="0"/>
      <p:regular r:id="rId33"/>
    </p:embeddedFont>
    <p:embeddedFont>
      <p:font typeface="Open Sans Light" panose="020B0306030504020204" pitchFamily="34" charset="0"/>
      <p:regular r:id="rId34"/>
    </p:embeddedFont>
    <p:embeddedFont>
      <p:font typeface="Prompt" panose="00000500000000000000" pitchFamily="2" charset="-34"/>
      <p:regular r:id="rId35"/>
      <p:bold r:id="rId36"/>
      <p: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48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bdocs.io/hungokubera/testHospital?schema=public&amp;view=relationships&amp;table=Staff" TargetMode="External"/><Relationship Id="rId4" Type="http://schemas.openxmlformats.org/officeDocument/2006/relationships/hyperlink" Target="https://dbdiagram.io/d/Wellmeadows-650d408cffbf5169f04a06d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60112" y="-6875490"/>
            <a:ext cx="13398375" cy="12377222"/>
          </a:xfrm>
          <a:custGeom>
            <a:avLst/>
            <a:gdLst/>
            <a:ahLst/>
            <a:cxnLst/>
            <a:rect l="l" t="t" r="r" b="b"/>
            <a:pathLst>
              <a:path w="13398375" h="12377222">
                <a:moveTo>
                  <a:pt x="0" y="0"/>
                </a:moveTo>
                <a:lnTo>
                  <a:pt x="13398376" y="0"/>
                </a:lnTo>
                <a:lnTo>
                  <a:pt x="13398376" y="12377222"/>
                </a:lnTo>
                <a:lnTo>
                  <a:pt x="0" y="12377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179" r="-2118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257154" y="1277589"/>
            <a:ext cx="7726011" cy="9752729"/>
          </a:xfrm>
          <a:custGeom>
            <a:avLst/>
            <a:gdLst/>
            <a:ahLst/>
            <a:cxnLst/>
            <a:rect l="l" t="t" r="r" b="b"/>
            <a:pathLst>
              <a:path w="7726011" h="9752729">
                <a:moveTo>
                  <a:pt x="7726011" y="0"/>
                </a:moveTo>
                <a:lnTo>
                  <a:pt x="0" y="0"/>
                </a:lnTo>
                <a:lnTo>
                  <a:pt x="0" y="9752729"/>
                </a:lnTo>
                <a:lnTo>
                  <a:pt x="7726011" y="9752729"/>
                </a:lnTo>
                <a:lnTo>
                  <a:pt x="772601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983165" y="4263063"/>
            <a:ext cx="7378674" cy="50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61"/>
              </a:lnSpc>
              <a:spcBef>
                <a:spcPct val="0"/>
              </a:spcBef>
            </a:pPr>
            <a:r>
              <a:rPr lang="en-US" sz="2972" dirty="0">
                <a:solidFill>
                  <a:srgbClr val="05066D"/>
                </a:solidFill>
                <a:latin typeface="Montserrat Medium Italics"/>
              </a:rPr>
              <a:t>HOSPITAL MANAGEMENT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23642" y="2736754"/>
            <a:ext cx="10775960" cy="1387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36"/>
              </a:lnSpc>
            </a:pPr>
            <a:r>
              <a:rPr lang="en-US" sz="8800" dirty="0">
                <a:solidFill>
                  <a:srgbClr val="05066D"/>
                </a:solidFill>
                <a:latin typeface="Cocomat Pro Heavy"/>
              </a:rPr>
              <a:t>WELLMEDOWS </a:t>
            </a:r>
          </a:p>
        </p:txBody>
      </p:sp>
      <p:sp>
        <p:nvSpPr>
          <p:cNvPr id="6" name="Freeform 6"/>
          <p:cNvSpPr/>
          <p:nvPr/>
        </p:nvSpPr>
        <p:spPr>
          <a:xfrm>
            <a:off x="0" y="6006557"/>
            <a:ext cx="18288000" cy="6906869"/>
          </a:xfrm>
          <a:custGeom>
            <a:avLst/>
            <a:gdLst/>
            <a:ahLst/>
            <a:cxnLst/>
            <a:rect l="l" t="t" r="r" b="b"/>
            <a:pathLst>
              <a:path w="18288000" h="6906869">
                <a:moveTo>
                  <a:pt x="0" y="0"/>
                </a:moveTo>
                <a:lnTo>
                  <a:pt x="18288000" y="0"/>
                </a:lnTo>
                <a:lnTo>
                  <a:pt x="18288000" y="6906869"/>
                </a:lnTo>
                <a:lnTo>
                  <a:pt x="0" y="69068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471841" y="2706112"/>
            <a:ext cx="1569439" cy="1838289"/>
          </a:xfrm>
          <a:custGeom>
            <a:avLst/>
            <a:gdLst/>
            <a:ahLst/>
            <a:cxnLst/>
            <a:rect l="l" t="t" r="r" b="b"/>
            <a:pathLst>
              <a:path w="1569439" h="1838289">
                <a:moveTo>
                  <a:pt x="0" y="0"/>
                </a:moveTo>
                <a:lnTo>
                  <a:pt x="1569440" y="0"/>
                </a:lnTo>
                <a:lnTo>
                  <a:pt x="1569440" y="1838289"/>
                </a:lnTo>
                <a:lnTo>
                  <a:pt x="0" y="18382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311622" y="8419762"/>
            <a:ext cx="3050217" cy="53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06"/>
              </a:lnSpc>
            </a:pPr>
            <a:r>
              <a:rPr lang="en-US" sz="3076">
                <a:solidFill>
                  <a:srgbClr val="FFFFFF"/>
                </a:solidFill>
                <a:latin typeface="Montserrat Italics"/>
              </a:rPr>
              <a:t>By Group 3</a:t>
            </a:r>
          </a:p>
        </p:txBody>
      </p:sp>
      <p:sp>
        <p:nvSpPr>
          <p:cNvPr id="9" name="Freeform 9"/>
          <p:cNvSpPr/>
          <p:nvPr/>
        </p:nvSpPr>
        <p:spPr>
          <a:xfrm>
            <a:off x="15400818" y="8212609"/>
            <a:ext cx="1001904" cy="1012450"/>
          </a:xfrm>
          <a:custGeom>
            <a:avLst/>
            <a:gdLst/>
            <a:ahLst/>
            <a:cxnLst/>
            <a:rect l="l" t="t" r="r" b="b"/>
            <a:pathLst>
              <a:path w="1001904" h="1012450">
                <a:moveTo>
                  <a:pt x="0" y="0"/>
                </a:moveTo>
                <a:lnTo>
                  <a:pt x="1001904" y="0"/>
                </a:lnTo>
                <a:lnTo>
                  <a:pt x="1001904" y="1012450"/>
                </a:lnTo>
                <a:lnTo>
                  <a:pt x="0" y="10124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8542" y="8594346"/>
            <a:ext cx="22473900" cy="7069063"/>
          </a:xfrm>
          <a:custGeom>
            <a:avLst/>
            <a:gdLst/>
            <a:ahLst/>
            <a:cxnLst/>
            <a:rect l="l" t="t" r="r" b="b"/>
            <a:pathLst>
              <a:path w="22473900" h="7069063">
                <a:moveTo>
                  <a:pt x="0" y="0"/>
                </a:moveTo>
                <a:lnTo>
                  <a:pt x="22473900" y="0"/>
                </a:lnTo>
                <a:lnTo>
                  <a:pt x="22473900" y="7069063"/>
                </a:lnTo>
                <a:lnTo>
                  <a:pt x="0" y="7069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978636" y="2474284"/>
            <a:ext cx="8859543" cy="6674162"/>
          </a:xfrm>
          <a:custGeom>
            <a:avLst/>
            <a:gdLst/>
            <a:ahLst/>
            <a:cxnLst/>
            <a:rect l="l" t="t" r="r" b="b"/>
            <a:pathLst>
              <a:path w="8859543" h="6674162">
                <a:moveTo>
                  <a:pt x="0" y="0"/>
                </a:moveTo>
                <a:lnTo>
                  <a:pt x="8859543" y="0"/>
                </a:lnTo>
                <a:lnTo>
                  <a:pt x="8859543" y="6674162"/>
                </a:lnTo>
                <a:lnTo>
                  <a:pt x="0" y="6674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217" b="-52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0" y="403226"/>
            <a:ext cx="11122557" cy="62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5066D"/>
                </a:solidFill>
                <a:latin typeface="Cocomat Pro Heavy"/>
              </a:rPr>
              <a:t>MODULE 2: PATIENT REFERRAL (E-F)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60235" y="1231258"/>
            <a:ext cx="16862064" cy="136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6"/>
              </a:lnSpc>
            </a:pPr>
            <a:r>
              <a:rPr lang="en-US" sz="257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e. สามารถสร้างและจัดการข้อมูลผู้ป่วยที่ใช้บริการคลินิกผู้ป่วยนอกได้(Charge Nurse) </a:t>
            </a:r>
          </a:p>
          <a:p>
            <a:pPr>
              <a:lnSpc>
                <a:spcPts val="3606"/>
              </a:lnSpc>
              <a:spcBef>
                <a:spcPct val="0"/>
              </a:spcBef>
            </a:pPr>
            <a:r>
              <a:rPr lang="en-US" sz="257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f. สามารถจัดทำรายงานที่แสดงรายละเอียดของผู้ป่วยที่รักษาอยู่ที่คลินิกผู้ป่วยนอกได้ (Charge Nurse and Medical Director)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44504" y="2413945"/>
            <a:ext cx="9598992" cy="6972146"/>
          </a:xfrm>
          <a:custGeom>
            <a:avLst/>
            <a:gdLst/>
            <a:ahLst/>
            <a:cxnLst/>
            <a:rect l="l" t="t" r="r" b="b"/>
            <a:pathLst>
              <a:path w="9598992" h="6972146">
                <a:moveTo>
                  <a:pt x="0" y="0"/>
                </a:moveTo>
                <a:lnTo>
                  <a:pt x="9598992" y="0"/>
                </a:lnTo>
                <a:lnTo>
                  <a:pt x="9598992" y="6972145"/>
                </a:lnTo>
                <a:lnTo>
                  <a:pt x="0" y="6972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9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0" y="403226"/>
            <a:ext cx="11122557" cy="62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5066D"/>
                </a:solidFill>
                <a:latin typeface="Cocomat Pro Heavy"/>
              </a:rPr>
              <a:t>MODULE 2: PATIENT REFERRAL (G-H)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3721" y="1181273"/>
            <a:ext cx="16670378" cy="136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6"/>
              </a:lnSpc>
            </a:pPr>
            <a:r>
              <a:rPr lang="en-US" sz="257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g. </a:t>
            </a:r>
            <a:r>
              <a:rPr lang="en-US" sz="257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สามารถสร้างและจัดการข้อมูลผู้ป่วยที่ถูกส่งไปยังแต่ละวอร์ดได้</a:t>
            </a:r>
            <a:r>
              <a:rPr lang="en-US" sz="257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(Charge Nurse)</a:t>
            </a:r>
          </a:p>
          <a:p>
            <a:pPr>
              <a:lnSpc>
                <a:spcPts val="3606"/>
              </a:lnSpc>
              <a:spcBef>
                <a:spcPct val="0"/>
              </a:spcBef>
            </a:pPr>
            <a:r>
              <a:rPr lang="en-US" sz="257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h. </a:t>
            </a:r>
            <a:r>
              <a:rPr lang="en-US" sz="257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สามารถจัดทำรายงานที่แสดงรายละเอียดของผู้ป่วยที่อยู่ในวอร์ด</a:t>
            </a:r>
            <a:r>
              <a:rPr lang="en-US" sz="257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ณ </a:t>
            </a:r>
            <a:r>
              <a:rPr lang="en-US" sz="257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ปัจจุบันได้</a:t>
            </a:r>
            <a:r>
              <a:rPr lang="en-US" sz="257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(Charge Nurse and Medical Director)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93614" y="8594346"/>
            <a:ext cx="22473900" cy="7069063"/>
          </a:xfrm>
          <a:custGeom>
            <a:avLst/>
            <a:gdLst/>
            <a:ahLst/>
            <a:cxnLst/>
            <a:rect l="l" t="t" r="r" b="b"/>
            <a:pathLst>
              <a:path w="22473900" h="7069063">
                <a:moveTo>
                  <a:pt x="0" y="0"/>
                </a:moveTo>
                <a:lnTo>
                  <a:pt x="22473900" y="0"/>
                </a:lnTo>
                <a:lnTo>
                  <a:pt x="22473900" y="7069063"/>
                </a:lnTo>
                <a:lnTo>
                  <a:pt x="0" y="7069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679188" y="2411071"/>
            <a:ext cx="12929624" cy="7525074"/>
          </a:xfrm>
          <a:custGeom>
            <a:avLst/>
            <a:gdLst/>
            <a:ahLst/>
            <a:cxnLst/>
            <a:rect l="l" t="t" r="r" b="b"/>
            <a:pathLst>
              <a:path w="12929624" h="7525074">
                <a:moveTo>
                  <a:pt x="0" y="0"/>
                </a:moveTo>
                <a:lnTo>
                  <a:pt x="12929624" y="0"/>
                </a:lnTo>
                <a:lnTo>
                  <a:pt x="12929624" y="7525074"/>
                </a:lnTo>
                <a:lnTo>
                  <a:pt x="0" y="7525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8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02540" y="403226"/>
            <a:ext cx="7675282" cy="62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5066D"/>
                </a:solidFill>
                <a:latin typeface="Cocomat Pro Heavy"/>
              </a:rPr>
              <a:t>MODULE 3: MEDICATION (J-K)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60235" y="1383624"/>
            <a:ext cx="15967531" cy="906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6"/>
              </a:lnSpc>
            </a:pPr>
            <a:r>
              <a:rPr lang="en-US" sz="257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j. </a:t>
            </a:r>
            <a:r>
              <a:rPr lang="en-US" sz="257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สามารถสร้างและจัดการเวชภัณฑ์ที่ถูกจ่ายให้กับผู้ป่วยแต่ละคนได้</a:t>
            </a:r>
            <a:r>
              <a:rPr lang="en-US" sz="257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(Charge Nurse) </a:t>
            </a:r>
          </a:p>
          <a:p>
            <a:pPr>
              <a:lnSpc>
                <a:spcPts val="3606"/>
              </a:lnSpc>
              <a:spcBef>
                <a:spcPct val="0"/>
              </a:spcBef>
            </a:pPr>
            <a:r>
              <a:rPr lang="en-US" sz="257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k. </a:t>
            </a:r>
            <a:r>
              <a:rPr lang="en-US" sz="257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สามารถจัดทำรายงานแสดงรายละเอียดการใช้ยาของผู้ป่วยแต่ละคนได้</a:t>
            </a:r>
            <a:r>
              <a:rPr lang="en-US" sz="257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(Charge Nurse)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24179" y="4946989"/>
            <a:ext cx="28212405" cy="8874084"/>
          </a:xfrm>
          <a:custGeom>
            <a:avLst/>
            <a:gdLst/>
            <a:ahLst/>
            <a:cxnLst/>
            <a:rect l="l" t="t" r="r" b="b"/>
            <a:pathLst>
              <a:path w="28212405" h="8874084">
                <a:moveTo>
                  <a:pt x="0" y="0"/>
                </a:moveTo>
                <a:lnTo>
                  <a:pt x="28212405" y="0"/>
                </a:lnTo>
                <a:lnTo>
                  <a:pt x="28212405" y="8874083"/>
                </a:lnTo>
                <a:lnTo>
                  <a:pt x="0" y="8874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45916" y="3658675"/>
            <a:ext cx="6272442" cy="6628325"/>
          </a:xfrm>
          <a:custGeom>
            <a:avLst/>
            <a:gdLst/>
            <a:ahLst/>
            <a:cxnLst/>
            <a:rect l="l" t="t" r="r" b="b"/>
            <a:pathLst>
              <a:path w="6272442" h="6628325">
                <a:moveTo>
                  <a:pt x="0" y="0"/>
                </a:moveTo>
                <a:lnTo>
                  <a:pt x="6272442" y="0"/>
                </a:lnTo>
                <a:lnTo>
                  <a:pt x="6272442" y="6628325"/>
                </a:lnTo>
                <a:lnTo>
                  <a:pt x="0" y="6628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446380" y="2913895"/>
            <a:ext cx="10704163" cy="2496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8"/>
              </a:lnSpc>
            </a:pPr>
            <a:r>
              <a:rPr lang="en-US" sz="7070" dirty="0">
                <a:solidFill>
                  <a:srgbClr val="45467E"/>
                </a:solidFill>
                <a:latin typeface="Cocomat Pro Heavy"/>
              </a:rPr>
              <a:t>WIREFRAME </a:t>
            </a:r>
          </a:p>
          <a:p>
            <a:pPr marL="0" lvl="0" indent="0" algn="ctr">
              <a:lnSpc>
                <a:spcPts val="9898"/>
              </a:lnSpc>
              <a:spcBef>
                <a:spcPct val="0"/>
              </a:spcBef>
            </a:pPr>
            <a:r>
              <a:rPr lang="en-US" sz="7070" dirty="0" err="1">
                <a:solidFill>
                  <a:srgbClr val="45467E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ภาพรวมของระบบ</a:t>
            </a:r>
            <a:endParaRPr lang="en-US" sz="7070" dirty="0">
              <a:solidFill>
                <a:srgbClr val="45467E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5" name="Freeform 5"/>
          <p:cNvSpPr/>
          <p:nvPr/>
        </p:nvSpPr>
        <p:spPr>
          <a:xfrm rot="-10800000">
            <a:off x="-4501870" y="-4125672"/>
            <a:ext cx="22473900" cy="7069063"/>
          </a:xfrm>
          <a:custGeom>
            <a:avLst/>
            <a:gdLst/>
            <a:ahLst/>
            <a:cxnLst/>
            <a:rect l="l" t="t" r="r" b="b"/>
            <a:pathLst>
              <a:path w="22473900" h="7069063">
                <a:moveTo>
                  <a:pt x="0" y="0"/>
                </a:moveTo>
                <a:lnTo>
                  <a:pt x="22473900" y="0"/>
                </a:lnTo>
                <a:lnTo>
                  <a:pt x="22473900" y="7069063"/>
                </a:lnTo>
                <a:lnTo>
                  <a:pt x="0" y="7069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96149" y="8843604"/>
            <a:ext cx="22931272" cy="1157054"/>
            <a:chOff x="0" y="0"/>
            <a:chExt cx="3657550" cy="184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57550" cy="184551"/>
            </a:xfrm>
            <a:custGeom>
              <a:avLst/>
              <a:gdLst/>
              <a:ahLst/>
              <a:cxnLst/>
              <a:rect l="l" t="t" r="r" b="b"/>
              <a:pathLst>
                <a:path w="3657550" h="184551">
                  <a:moveTo>
                    <a:pt x="33761" y="0"/>
                  </a:moveTo>
                  <a:lnTo>
                    <a:pt x="3623789" y="0"/>
                  </a:lnTo>
                  <a:cubicBezTo>
                    <a:pt x="3632743" y="0"/>
                    <a:pt x="3641330" y="3557"/>
                    <a:pt x="3647662" y="9888"/>
                  </a:cubicBezTo>
                  <a:cubicBezTo>
                    <a:pt x="3653993" y="16220"/>
                    <a:pt x="3657550" y="24807"/>
                    <a:pt x="3657550" y="33761"/>
                  </a:cubicBezTo>
                  <a:lnTo>
                    <a:pt x="3657550" y="150789"/>
                  </a:lnTo>
                  <a:cubicBezTo>
                    <a:pt x="3657550" y="159743"/>
                    <a:pt x="3653993" y="168331"/>
                    <a:pt x="3647662" y="174662"/>
                  </a:cubicBezTo>
                  <a:cubicBezTo>
                    <a:pt x="3641330" y="180994"/>
                    <a:pt x="3632743" y="184551"/>
                    <a:pt x="3623789" y="184551"/>
                  </a:cubicBezTo>
                  <a:lnTo>
                    <a:pt x="33761" y="184551"/>
                  </a:lnTo>
                  <a:cubicBezTo>
                    <a:pt x="15115" y="184551"/>
                    <a:pt x="0" y="169435"/>
                    <a:pt x="0" y="150789"/>
                  </a:cubicBezTo>
                  <a:lnTo>
                    <a:pt x="0" y="33761"/>
                  </a:lnTo>
                  <a:cubicBezTo>
                    <a:pt x="0" y="24807"/>
                    <a:pt x="3557" y="16220"/>
                    <a:pt x="9888" y="9888"/>
                  </a:cubicBezTo>
                  <a:cubicBezTo>
                    <a:pt x="16220" y="3557"/>
                    <a:pt x="24807" y="0"/>
                    <a:pt x="3376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3657550" cy="327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191386" y="1028700"/>
            <a:ext cx="11905227" cy="6706745"/>
          </a:xfrm>
          <a:custGeom>
            <a:avLst/>
            <a:gdLst/>
            <a:ahLst/>
            <a:cxnLst/>
            <a:rect l="l" t="t" r="r" b="b"/>
            <a:pathLst>
              <a:path w="11905227" h="6706745">
                <a:moveTo>
                  <a:pt x="0" y="0"/>
                </a:moveTo>
                <a:lnTo>
                  <a:pt x="11905228" y="0"/>
                </a:lnTo>
                <a:lnTo>
                  <a:pt x="11905228" y="6706745"/>
                </a:lnTo>
                <a:lnTo>
                  <a:pt x="0" y="67067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654003" y="5405432"/>
            <a:ext cx="3633997" cy="5027484"/>
          </a:xfrm>
          <a:custGeom>
            <a:avLst/>
            <a:gdLst/>
            <a:ahLst/>
            <a:cxnLst/>
            <a:rect l="l" t="t" r="r" b="b"/>
            <a:pathLst>
              <a:path w="3633997" h="5027484">
                <a:moveTo>
                  <a:pt x="0" y="0"/>
                </a:moveTo>
                <a:lnTo>
                  <a:pt x="3633997" y="0"/>
                </a:lnTo>
                <a:lnTo>
                  <a:pt x="3633997" y="5027484"/>
                </a:lnTo>
                <a:lnTo>
                  <a:pt x="0" y="5027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581400" y="9186585"/>
            <a:ext cx="11432032" cy="471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43"/>
              </a:lnSpc>
              <a:spcBef>
                <a:spcPct val="0"/>
              </a:spcBef>
            </a:pP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หน้า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Login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เข้าสู่ระบบ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สามารถกำหนดสิทธิ์การเข้าถึงระบบตามตำแหน่งงานได้</a:t>
            </a:r>
            <a:endParaRPr lang="en-US" sz="2745" dirty="0">
              <a:solidFill>
                <a:srgbClr val="00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96149" y="8843604"/>
            <a:ext cx="22985990" cy="1157054"/>
            <a:chOff x="0" y="0"/>
            <a:chExt cx="3666278" cy="184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66278" cy="184551"/>
            </a:xfrm>
            <a:custGeom>
              <a:avLst/>
              <a:gdLst/>
              <a:ahLst/>
              <a:cxnLst/>
              <a:rect l="l" t="t" r="r" b="b"/>
              <a:pathLst>
                <a:path w="3666278" h="184551">
                  <a:moveTo>
                    <a:pt x="33681" y="0"/>
                  </a:moveTo>
                  <a:lnTo>
                    <a:pt x="3632597" y="0"/>
                  </a:lnTo>
                  <a:cubicBezTo>
                    <a:pt x="3641530" y="0"/>
                    <a:pt x="3650097" y="3549"/>
                    <a:pt x="3656413" y="9865"/>
                  </a:cubicBezTo>
                  <a:cubicBezTo>
                    <a:pt x="3662730" y="16181"/>
                    <a:pt x="3666278" y="24748"/>
                    <a:pt x="3666278" y="33681"/>
                  </a:cubicBezTo>
                  <a:lnTo>
                    <a:pt x="3666278" y="150870"/>
                  </a:lnTo>
                  <a:cubicBezTo>
                    <a:pt x="3666278" y="159802"/>
                    <a:pt x="3662730" y="168369"/>
                    <a:pt x="3656413" y="174686"/>
                  </a:cubicBezTo>
                  <a:cubicBezTo>
                    <a:pt x="3650097" y="181002"/>
                    <a:pt x="3641530" y="184551"/>
                    <a:pt x="3632597" y="184551"/>
                  </a:cubicBezTo>
                  <a:lnTo>
                    <a:pt x="33681" y="184551"/>
                  </a:lnTo>
                  <a:cubicBezTo>
                    <a:pt x="15080" y="184551"/>
                    <a:pt x="0" y="169471"/>
                    <a:pt x="0" y="150870"/>
                  </a:cubicBezTo>
                  <a:lnTo>
                    <a:pt x="0" y="33681"/>
                  </a:lnTo>
                  <a:cubicBezTo>
                    <a:pt x="0" y="24748"/>
                    <a:pt x="3549" y="16181"/>
                    <a:pt x="9865" y="9865"/>
                  </a:cubicBezTo>
                  <a:cubicBezTo>
                    <a:pt x="16181" y="3549"/>
                    <a:pt x="24748" y="0"/>
                    <a:pt x="3368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3666278" cy="327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654003" y="5405432"/>
            <a:ext cx="3633997" cy="5027484"/>
          </a:xfrm>
          <a:custGeom>
            <a:avLst/>
            <a:gdLst/>
            <a:ahLst/>
            <a:cxnLst/>
            <a:rect l="l" t="t" r="r" b="b"/>
            <a:pathLst>
              <a:path w="3633997" h="5027484">
                <a:moveTo>
                  <a:pt x="0" y="0"/>
                </a:moveTo>
                <a:lnTo>
                  <a:pt x="3633997" y="0"/>
                </a:lnTo>
                <a:lnTo>
                  <a:pt x="3633997" y="5027484"/>
                </a:lnTo>
                <a:lnTo>
                  <a:pt x="0" y="5027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862078" y="1028700"/>
            <a:ext cx="10563844" cy="7431975"/>
          </a:xfrm>
          <a:custGeom>
            <a:avLst/>
            <a:gdLst/>
            <a:ahLst/>
            <a:cxnLst/>
            <a:rect l="l" t="t" r="r" b="b"/>
            <a:pathLst>
              <a:path w="10563844" h="7431975">
                <a:moveTo>
                  <a:pt x="0" y="0"/>
                </a:moveTo>
                <a:lnTo>
                  <a:pt x="10563844" y="0"/>
                </a:lnTo>
                <a:lnTo>
                  <a:pt x="10563844" y="7431975"/>
                </a:lnTo>
                <a:lnTo>
                  <a:pt x="0" y="7431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797182" y="9156961"/>
            <a:ext cx="10693636" cy="47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3"/>
              </a:lnSpc>
              <a:spcBef>
                <a:spcPct val="0"/>
              </a:spcBef>
            </a:pP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หน้า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Home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สามารถแสดงวันปัจจุบัน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และเมนูเพื่อเข้าสู่หน้าต่างๆ</a:t>
            </a:r>
            <a:endParaRPr lang="en-US" sz="2745" dirty="0">
              <a:solidFill>
                <a:srgbClr val="00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96149" y="8843604"/>
            <a:ext cx="22985990" cy="1157054"/>
            <a:chOff x="0" y="0"/>
            <a:chExt cx="3666278" cy="184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66278" cy="184551"/>
            </a:xfrm>
            <a:custGeom>
              <a:avLst/>
              <a:gdLst/>
              <a:ahLst/>
              <a:cxnLst/>
              <a:rect l="l" t="t" r="r" b="b"/>
              <a:pathLst>
                <a:path w="3666278" h="184551">
                  <a:moveTo>
                    <a:pt x="33681" y="0"/>
                  </a:moveTo>
                  <a:lnTo>
                    <a:pt x="3632597" y="0"/>
                  </a:lnTo>
                  <a:cubicBezTo>
                    <a:pt x="3641530" y="0"/>
                    <a:pt x="3650097" y="3549"/>
                    <a:pt x="3656413" y="9865"/>
                  </a:cubicBezTo>
                  <a:cubicBezTo>
                    <a:pt x="3662730" y="16181"/>
                    <a:pt x="3666278" y="24748"/>
                    <a:pt x="3666278" y="33681"/>
                  </a:cubicBezTo>
                  <a:lnTo>
                    <a:pt x="3666278" y="150870"/>
                  </a:lnTo>
                  <a:cubicBezTo>
                    <a:pt x="3666278" y="159802"/>
                    <a:pt x="3662730" y="168369"/>
                    <a:pt x="3656413" y="174686"/>
                  </a:cubicBezTo>
                  <a:cubicBezTo>
                    <a:pt x="3650097" y="181002"/>
                    <a:pt x="3641530" y="184551"/>
                    <a:pt x="3632597" y="184551"/>
                  </a:cubicBezTo>
                  <a:lnTo>
                    <a:pt x="33681" y="184551"/>
                  </a:lnTo>
                  <a:cubicBezTo>
                    <a:pt x="15080" y="184551"/>
                    <a:pt x="0" y="169471"/>
                    <a:pt x="0" y="150870"/>
                  </a:cubicBezTo>
                  <a:lnTo>
                    <a:pt x="0" y="33681"/>
                  </a:lnTo>
                  <a:cubicBezTo>
                    <a:pt x="0" y="24748"/>
                    <a:pt x="3549" y="16181"/>
                    <a:pt x="9865" y="9865"/>
                  </a:cubicBezTo>
                  <a:cubicBezTo>
                    <a:pt x="16181" y="3549"/>
                    <a:pt x="24748" y="0"/>
                    <a:pt x="3368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3666278" cy="327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654003" y="5405432"/>
            <a:ext cx="3633997" cy="5027484"/>
          </a:xfrm>
          <a:custGeom>
            <a:avLst/>
            <a:gdLst/>
            <a:ahLst/>
            <a:cxnLst/>
            <a:rect l="l" t="t" r="r" b="b"/>
            <a:pathLst>
              <a:path w="3633997" h="5027484">
                <a:moveTo>
                  <a:pt x="0" y="0"/>
                </a:moveTo>
                <a:lnTo>
                  <a:pt x="3633997" y="0"/>
                </a:lnTo>
                <a:lnTo>
                  <a:pt x="3633997" y="5027484"/>
                </a:lnTo>
                <a:lnTo>
                  <a:pt x="0" y="5027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561381" y="632386"/>
            <a:ext cx="11165239" cy="7798084"/>
          </a:xfrm>
          <a:custGeom>
            <a:avLst/>
            <a:gdLst/>
            <a:ahLst/>
            <a:cxnLst/>
            <a:rect l="l" t="t" r="r" b="b"/>
            <a:pathLst>
              <a:path w="11165239" h="7798084">
                <a:moveTo>
                  <a:pt x="0" y="0"/>
                </a:moveTo>
                <a:lnTo>
                  <a:pt x="11165238" y="0"/>
                </a:lnTo>
                <a:lnTo>
                  <a:pt x="11165238" y="7798084"/>
                </a:lnTo>
                <a:lnTo>
                  <a:pt x="0" y="7798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898591" y="9201150"/>
            <a:ext cx="14490818" cy="47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3"/>
              </a:lnSpc>
              <a:spcBef>
                <a:spcPct val="0"/>
              </a:spcBef>
            </a:pP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หน้า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Staff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แสดงข้อมูลของเจ้าหน้าที่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สามารถ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เพิ่ม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แก้ไข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และลบข้อมูลของเจ้าหน้าที่ได้</a:t>
            </a:r>
            <a:endParaRPr lang="en-US" sz="2745" dirty="0">
              <a:solidFill>
                <a:srgbClr val="00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96149" y="8843604"/>
            <a:ext cx="22985990" cy="1157054"/>
            <a:chOff x="0" y="0"/>
            <a:chExt cx="3666278" cy="184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66278" cy="184551"/>
            </a:xfrm>
            <a:custGeom>
              <a:avLst/>
              <a:gdLst/>
              <a:ahLst/>
              <a:cxnLst/>
              <a:rect l="l" t="t" r="r" b="b"/>
              <a:pathLst>
                <a:path w="3666278" h="184551">
                  <a:moveTo>
                    <a:pt x="33681" y="0"/>
                  </a:moveTo>
                  <a:lnTo>
                    <a:pt x="3632597" y="0"/>
                  </a:lnTo>
                  <a:cubicBezTo>
                    <a:pt x="3641530" y="0"/>
                    <a:pt x="3650097" y="3549"/>
                    <a:pt x="3656413" y="9865"/>
                  </a:cubicBezTo>
                  <a:cubicBezTo>
                    <a:pt x="3662730" y="16181"/>
                    <a:pt x="3666278" y="24748"/>
                    <a:pt x="3666278" y="33681"/>
                  </a:cubicBezTo>
                  <a:lnTo>
                    <a:pt x="3666278" y="150870"/>
                  </a:lnTo>
                  <a:cubicBezTo>
                    <a:pt x="3666278" y="159802"/>
                    <a:pt x="3662730" y="168369"/>
                    <a:pt x="3656413" y="174686"/>
                  </a:cubicBezTo>
                  <a:cubicBezTo>
                    <a:pt x="3650097" y="181002"/>
                    <a:pt x="3641530" y="184551"/>
                    <a:pt x="3632597" y="184551"/>
                  </a:cubicBezTo>
                  <a:lnTo>
                    <a:pt x="33681" y="184551"/>
                  </a:lnTo>
                  <a:cubicBezTo>
                    <a:pt x="15080" y="184551"/>
                    <a:pt x="0" y="169471"/>
                    <a:pt x="0" y="150870"/>
                  </a:cubicBezTo>
                  <a:lnTo>
                    <a:pt x="0" y="33681"/>
                  </a:lnTo>
                  <a:cubicBezTo>
                    <a:pt x="0" y="24748"/>
                    <a:pt x="3549" y="16181"/>
                    <a:pt x="9865" y="9865"/>
                  </a:cubicBezTo>
                  <a:cubicBezTo>
                    <a:pt x="16181" y="3549"/>
                    <a:pt x="24748" y="0"/>
                    <a:pt x="3368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3666278" cy="327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654003" y="5405432"/>
            <a:ext cx="3633997" cy="5027484"/>
          </a:xfrm>
          <a:custGeom>
            <a:avLst/>
            <a:gdLst/>
            <a:ahLst/>
            <a:cxnLst/>
            <a:rect l="l" t="t" r="r" b="b"/>
            <a:pathLst>
              <a:path w="3633997" h="5027484">
                <a:moveTo>
                  <a:pt x="0" y="0"/>
                </a:moveTo>
                <a:lnTo>
                  <a:pt x="3633997" y="0"/>
                </a:lnTo>
                <a:lnTo>
                  <a:pt x="3633997" y="5027484"/>
                </a:lnTo>
                <a:lnTo>
                  <a:pt x="0" y="5027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526905" y="461693"/>
            <a:ext cx="11234191" cy="7929496"/>
          </a:xfrm>
          <a:custGeom>
            <a:avLst/>
            <a:gdLst/>
            <a:ahLst/>
            <a:cxnLst/>
            <a:rect l="l" t="t" r="r" b="b"/>
            <a:pathLst>
              <a:path w="11234191" h="7929496">
                <a:moveTo>
                  <a:pt x="0" y="0"/>
                </a:moveTo>
                <a:lnTo>
                  <a:pt x="11234190" y="0"/>
                </a:lnTo>
                <a:lnTo>
                  <a:pt x="11234190" y="7929495"/>
                </a:lnTo>
                <a:lnTo>
                  <a:pt x="0" y="79294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-533400" y="9186585"/>
            <a:ext cx="17303809" cy="471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3"/>
              </a:lnSpc>
              <a:spcBef>
                <a:spcPct val="0"/>
              </a:spcBef>
            </a:pP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หน้า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Ward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แสดงข้อมูลของวอร์ดภายในโรงพยาบาล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สามารถ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เพิ่ม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แก้ไข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และลบข้อมูลต่างๆที่เกี่ยวกับวอร์ด</a:t>
            </a:r>
            <a:endParaRPr lang="en-US" sz="2745" dirty="0">
              <a:solidFill>
                <a:srgbClr val="00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36399" y="4584652"/>
            <a:ext cx="3633997" cy="5027484"/>
          </a:xfrm>
          <a:custGeom>
            <a:avLst/>
            <a:gdLst/>
            <a:ahLst/>
            <a:cxnLst/>
            <a:rect l="l" t="t" r="r" b="b"/>
            <a:pathLst>
              <a:path w="3633997" h="5027484">
                <a:moveTo>
                  <a:pt x="0" y="0"/>
                </a:moveTo>
                <a:lnTo>
                  <a:pt x="3633997" y="0"/>
                </a:lnTo>
                <a:lnTo>
                  <a:pt x="3633997" y="5027485"/>
                </a:lnTo>
                <a:lnTo>
                  <a:pt x="0" y="5027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196149" y="8460574"/>
            <a:ext cx="22985990" cy="1898240"/>
            <a:chOff x="0" y="0"/>
            <a:chExt cx="3666278" cy="3027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66278" cy="302770"/>
            </a:xfrm>
            <a:custGeom>
              <a:avLst/>
              <a:gdLst/>
              <a:ahLst/>
              <a:cxnLst/>
              <a:rect l="l" t="t" r="r" b="b"/>
              <a:pathLst>
                <a:path w="3666278" h="302770">
                  <a:moveTo>
                    <a:pt x="33681" y="0"/>
                  </a:moveTo>
                  <a:lnTo>
                    <a:pt x="3632597" y="0"/>
                  </a:lnTo>
                  <a:cubicBezTo>
                    <a:pt x="3641530" y="0"/>
                    <a:pt x="3650097" y="3549"/>
                    <a:pt x="3656413" y="9865"/>
                  </a:cubicBezTo>
                  <a:cubicBezTo>
                    <a:pt x="3662730" y="16181"/>
                    <a:pt x="3666278" y="24748"/>
                    <a:pt x="3666278" y="33681"/>
                  </a:cubicBezTo>
                  <a:lnTo>
                    <a:pt x="3666278" y="269089"/>
                  </a:lnTo>
                  <a:cubicBezTo>
                    <a:pt x="3666278" y="278022"/>
                    <a:pt x="3662730" y="286589"/>
                    <a:pt x="3656413" y="292905"/>
                  </a:cubicBezTo>
                  <a:cubicBezTo>
                    <a:pt x="3650097" y="299222"/>
                    <a:pt x="3641530" y="302770"/>
                    <a:pt x="3632597" y="302770"/>
                  </a:cubicBezTo>
                  <a:lnTo>
                    <a:pt x="33681" y="302770"/>
                  </a:lnTo>
                  <a:cubicBezTo>
                    <a:pt x="24748" y="302770"/>
                    <a:pt x="16181" y="299222"/>
                    <a:pt x="9865" y="292905"/>
                  </a:cubicBezTo>
                  <a:cubicBezTo>
                    <a:pt x="3549" y="286589"/>
                    <a:pt x="0" y="278022"/>
                    <a:pt x="0" y="269089"/>
                  </a:cubicBezTo>
                  <a:lnTo>
                    <a:pt x="0" y="33681"/>
                  </a:lnTo>
                  <a:cubicBezTo>
                    <a:pt x="0" y="24748"/>
                    <a:pt x="3549" y="16181"/>
                    <a:pt x="9865" y="9865"/>
                  </a:cubicBezTo>
                  <a:cubicBezTo>
                    <a:pt x="16181" y="3549"/>
                    <a:pt x="24748" y="0"/>
                    <a:pt x="3368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3666278" cy="44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332261" y="330614"/>
            <a:ext cx="6665822" cy="3934860"/>
          </a:xfrm>
          <a:custGeom>
            <a:avLst/>
            <a:gdLst/>
            <a:ahLst/>
            <a:cxnLst/>
            <a:rect l="l" t="t" r="r" b="b"/>
            <a:pathLst>
              <a:path w="6665822" h="3934860">
                <a:moveTo>
                  <a:pt x="0" y="0"/>
                </a:moveTo>
                <a:lnTo>
                  <a:pt x="6665823" y="0"/>
                </a:lnTo>
                <a:lnTo>
                  <a:pt x="6665823" y="3934860"/>
                </a:lnTo>
                <a:lnTo>
                  <a:pt x="0" y="3934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48" b="-140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174825" y="330614"/>
            <a:ext cx="7147233" cy="3928656"/>
          </a:xfrm>
          <a:custGeom>
            <a:avLst/>
            <a:gdLst/>
            <a:ahLst/>
            <a:cxnLst/>
            <a:rect l="l" t="t" r="r" b="b"/>
            <a:pathLst>
              <a:path w="7147233" h="3928656">
                <a:moveTo>
                  <a:pt x="0" y="0"/>
                </a:moveTo>
                <a:lnTo>
                  <a:pt x="7147233" y="0"/>
                </a:lnTo>
                <a:lnTo>
                  <a:pt x="7147233" y="3928656"/>
                </a:lnTo>
                <a:lnTo>
                  <a:pt x="0" y="39286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67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885161" y="4395594"/>
            <a:ext cx="6517679" cy="3934860"/>
          </a:xfrm>
          <a:custGeom>
            <a:avLst/>
            <a:gdLst/>
            <a:ahLst/>
            <a:cxnLst/>
            <a:rect l="l" t="t" r="r" b="b"/>
            <a:pathLst>
              <a:path w="6517679" h="3934860">
                <a:moveTo>
                  <a:pt x="0" y="0"/>
                </a:moveTo>
                <a:lnTo>
                  <a:pt x="6517678" y="0"/>
                </a:lnTo>
                <a:lnTo>
                  <a:pt x="6517678" y="3934860"/>
                </a:lnTo>
                <a:lnTo>
                  <a:pt x="0" y="39348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77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80867" y="8930492"/>
            <a:ext cx="16634432" cy="958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3"/>
              </a:lnSpc>
              <a:spcBef>
                <a:spcPct val="0"/>
              </a:spcBef>
            </a:pP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หน้า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Ward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ยังมีฟังก์ชั่นต่างๆ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ที่เกี่ยวข้อง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เช่น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ผู้ป่วยรอเตียง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(Waiting List),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เจ้าหน้าที่ในแต่ละวอร์ด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(Staff in Ward)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และผู้ป่วยในแต่ละวอร์ด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(Patient in Ward) 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โดยแต่ละหน้าสามารถเพิ่ม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แก้ไข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ลบข้อมูล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และสร้างรายงานได้</a:t>
            </a:r>
            <a:endParaRPr lang="en-US" sz="2745" dirty="0">
              <a:solidFill>
                <a:srgbClr val="00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96149" y="8843604"/>
            <a:ext cx="22985990" cy="1157054"/>
            <a:chOff x="0" y="0"/>
            <a:chExt cx="3666278" cy="184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66278" cy="184551"/>
            </a:xfrm>
            <a:custGeom>
              <a:avLst/>
              <a:gdLst/>
              <a:ahLst/>
              <a:cxnLst/>
              <a:rect l="l" t="t" r="r" b="b"/>
              <a:pathLst>
                <a:path w="3666278" h="184551">
                  <a:moveTo>
                    <a:pt x="33681" y="0"/>
                  </a:moveTo>
                  <a:lnTo>
                    <a:pt x="3632597" y="0"/>
                  </a:lnTo>
                  <a:cubicBezTo>
                    <a:pt x="3641530" y="0"/>
                    <a:pt x="3650097" y="3549"/>
                    <a:pt x="3656413" y="9865"/>
                  </a:cubicBezTo>
                  <a:cubicBezTo>
                    <a:pt x="3662730" y="16181"/>
                    <a:pt x="3666278" y="24748"/>
                    <a:pt x="3666278" y="33681"/>
                  </a:cubicBezTo>
                  <a:lnTo>
                    <a:pt x="3666278" y="150870"/>
                  </a:lnTo>
                  <a:cubicBezTo>
                    <a:pt x="3666278" y="159802"/>
                    <a:pt x="3662730" y="168369"/>
                    <a:pt x="3656413" y="174686"/>
                  </a:cubicBezTo>
                  <a:cubicBezTo>
                    <a:pt x="3650097" y="181002"/>
                    <a:pt x="3641530" y="184551"/>
                    <a:pt x="3632597" y="184551"/>
                  </a:cubicBezTo>
                  <a:lnTo>
                    <a:pt x="33681" y="184551"/>
                  </a:lnTo>
                  <a:cubicBezTo>
                    <a:pt x="15080" y="184551"/>
                    <a:pt x="0" y="169471"/>
                    <a:pt x="0" y="150870"/>
                  </a:cubicBezTo>
                  <a:lnTo>
                    <a:pt x="0" y="33681"/>
                  </a:lnTo>
                  <a:cubicBezTo>
                    <a:pt x="0" y="24748"/>
                    <a:pt x="3549" y="16181"/>
                    <a:pt x="9865" y="9865"/>
                  </a:cubicBezTo>
                  <a:cubicBezTo>
                    <a:pt x="16181" y="3549"/>
                    <a:pt x="24748" y="0"/>
                    <a:pt x="3368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3666278" cy="327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654003" y="5405432"/>
            <a:ext cx="3633997" cy="5027484"/>
          </a:xfrm>
          <a:custGeom>
            <a:avLst/>
            <a:gdLst/>
            <a:ahLst/>
            <a:cxnLst/>
            <a:rect l="l" t="t" r="r" b="b"/>
            <a:pathLst>
              <a:path w="3633997" h="5027484">
                <a:moveTo>
                  <a:pt x="0" y="0"/>
                </a:moveTo>
                <a:lnTo>
                  <a:pt x="3633997" y="0"/>
                </a:lnTo>
                <a:lnTo>
                  <a:pt x="3633997" y="5027484"/>
                </a:lnTo>
                <a:lnTo>
                  <a:pt x="0" y="5027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639315" y="555336"/>
            <a:ext cx="11009370" cy="7702242"/>
          </a:xfrm>
          <a:custGeom>
            <a:avLst/>
            <a:gdLst/>
            <a:ahLst/>
            <a:cxnLst/>
            <a:rect l="l" t="t" r="r" b="b"/>
            <a:pathLst>
              <a:path w="11009370" h="7702242">
                <a:moveTo>
                  <a:pt x="0" y="0"/>
                </a:moveTo>
                <a:lnTo>
                  <a:pt x="11009370" y="0"/>
                </a:lnTo>
                <a:lnTo>
                  <a:pt x="11009370" y="7702242"/>
                </a:lnTo>
                <a:lnTo>
                  <a:pt x="0" y="77022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187248" y="8964798"/>
            <a:ext cx="15913503" cy="144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3"/>
              </a:lnSpc>
            </a:pP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หน้า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Patient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แสดงข้อมูลของผู้ป่วยทั้งหมด</a:t>
            </a:r>
            <a:endParaRPr lang="en-US" sz="2745" dirty="0">
              <a:solidFill>
                <a:srgbClr val="00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 algn="ctr">
              <a:lnSpc>
                <a:spcPts val="3843"/>
              </a:lnSpc>
            </a:pP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สามารถ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เพิ่ม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แก้ไข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และลบข้อมูลของของผู้ป่วยได้</a:t>
            </a:r>
            <a:endParaRPr lang="en-US" sz="2745" dirty="0">
              <a:solidFill>
                <a:srgbClr val="00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 algn="ctr">
              <a:lnSpc>
                <a:spcPts val="3843"/>
              </a:lnSpc>
              <a:spcBef>
                <a:spcPct val="0"/>
              </a:spcBef>
            </a:pPr>
            <a:endParaRPr lang="en-US" sz="2745" dirty="0">
              <a:solidFill>
                <a:srgbClr val="00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30093" y="7159596"/>
            <a:ext cx="22473900" cy="7069063"/>
          </a:xfrm>
          <a:custGeom>
            <a:avLst/>
            <a:gdLst/>
            <a:ahLst/>
            <a:cxnLst/>
            <a:rect l="l" t="t" r="r" b="b"/>
            <a:pathLst>
              <a:path w="22473900" h="7069063">
                <a:moveTo>
                  <a:pt x="0" y="0"/>
                </a:moveTo>
                <a:lnTo>
                  <a:pt x="22473899" y="0"/>
                </a:lnTo>
                <a:lnTo>
                  <a:pt x="22473899" y="7069063"/>
                </a:lnTo>
                <a:lnTo>
                  <a:pt x="0" y="7069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97279" y="6856094"/>
            <a:ext cx="3544228" cy="653292"/>
            <a:chOff x="0" y="0"/>
            <a:chExt cx="780800" cy="1439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0800" cy="143921"/>
            </a:xfrm>
            <a:custGeom>
              <a:avLst/>
              <a:gdLst/>
              <a:ahLst/>
              <a:cxnLst/>
              <a:rect l="l" t="t" r="r" b="b"/>
              <a:pathLst>
                <a:path w="780800" h="143921">
                  <a:moveTo>
                    <a:pt x="61162" y="0"/>
                  </a:moveTo>
                  <a:lnTo>
                    <a:pt x="719638" y="0"/>
                  </a:lnTo>
                  <a:cubicBezTo>
                    <a:pt x="753417" y="0"/>
                    <a:pt x="780800" y="27383"/>
                    <a:pt x="780800" y="61162"/>
                  </a:cubicBezTo>
                  <a:lnTo>
                    <a:pt x="780800" y="82759"/>
                  </a:lnTo>
                  <a:cubicBezTo>
                    <a:pt x="780800" y="116538"/>
                    <a:pt x="753417" y="143921"/>
                    <a:pt x="719638" y="143921"/>
                  </a:cubicBezTo>
                  <a:lnTo>
                    <a:pt x="61162" y="143921"/>
                  </a:lnTo>
                  <a:cubicBezTo>
                    <a:pt x="27383" y="143921"/>
                    <a:pt x="0" y="116538"/>
                    <a:pt x="0" y="82759"/>
                  </a:cubicBezTo>
                  <a:lnTo>
                    <a:pt x="0" y="61162"/>
                  </a:lnTo>
                  <a:cubicBezTo>
                    <a:pt x="0" y="27383"/>
                    <a:pt x="27383" y="0"/>
                    <a:pt x="61162" y="0"/>
                  </a:cubicBezTo>
                  <a:close/>
                </a:path>
              </a:pathLst>
            </a:custGeom>
            <a:solidFill>
              <a:srgbClr val="2F7C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80800" cy="18202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041"/>
                </a:lnSpc>
              </a:pPr>
              <a:r>
                <a:rPr lang="en-US" sz="2203" dirty="0">
                  <a:solidFill>
                    <a:srgbClr val="FFFFFF"/>
                  </a:solidFill>
                  <a:latin typeface="Montserrat"/>
                </a:rPr>
                <a:t>KITTIPONG PIADA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97279" y="3185143"/>
            <a:ext cx="3544228" cy="354422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t="-360" b="-330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83A1C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315655" y="6856094"/>
            <a:ext cx="3544228" cy="817701"/>
            <a:chOff x="0" y="0"/>
            <a:chExt cx="780800" cy="1801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80800" cy="180141"/>
            </a:xfrm>
            <a:custGeom>
              <a:avLst/>
              <a:gdLst/>
              <a:ahLst/>
              <a:cxnLst/>
              <a:rect l="l" t="t" r="r" b="b"/>
              <a:pathLst>
                <a:path w="780800" h="180141">
                  <a:moveTo>
                    <a:pt x="61162" y="0"/>
                  </a:moveTo>
                  <a:lnTo>
                    <a:pt x="719638" y="0"/>
                  </a:lnTo>
                  <a:cubicBezTo>
                    <a:pt x="753417" y="0"/>
                    <a:pt x="780800" y="27383"/>
                    <a:pt x="780800" y="61162"/>
                  </a:cubicBezTo>
                  <a:lnTo>
                    <a:pt x="780800" y="118979"/>
                  </a:lnTo>
                  <a:cubicBezTo>
                    <a:pt x="780800" y="152758"/>
                    <a:pt x="753417" y="180141"/>
                    <a:pt x="719638" y="180141"/>
                  </a:cubicBezTo>
                  <a:lnTo>
                    <a:pt x="61162" y="180141"/>
                  </a:lnTo>
                  <a:cubicBezTo>
                    <a:pt x="27383" y="180141"/>
                    <a:pt x="0" y="152758"/>
                    <a:pt x="0" y="118979"/>
                  </a:cubicBezTo>
                  <a:lnTo>
                    <a:pt x="0" y="61162"/>
                  </a:lnTo>
                  <a:cubicBezTo>
                    <a:pt x="0" y="27383"/>
                    <a:pt x="27383" y="0"/>
                    <a:pt x="61162" y="0"/>
                  </a:cubicBezTo>
                  <a:close/>
                </a:path>
              </a:pathLst>
            </a:custGeom>
            <a:solidFill>
              <a:srgbClr val="2F7C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80800" cy="21824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041"/>
                </a:lnSpc>
              </a:pPr>
              <a:r>
                <a:rPr lang="en-US" sz="2203" dirty="0">
                  <a:solidFill>
                    <a:srgbClr val="FFFFFF"/>
                  </a:solidFill>
                  <a:latin typeface="Montserrat"/>
                </a:rPr>
                <a:t>NATTAPHONG WONGSAENGPHET</a:t>
              </a:r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5315655" y="3185143"/>
            <a:ext cx="3544228" cy="3544228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5"/>
              <a:stretch>
                <a:fillRect t="-12512" b="-1251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83A1C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30765" y="6856094"/>
            <a:ext cx="3544228" cy="817701"/>
            <a:chOff x="0" y="0"/>
            <a:chExt cx="780800" cy="1801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80800" cy="180141"/>
            </a:xfrm>
            <a:custGeom>
              <a:avLst/>
              <a:gdLst/>
              <a:ahLst/>
              <a:cxnLst/>
              <a:rect l="l" t="t" r="r" b="b"/>
              <a:pathLst>
                <a:path w="780800" h="180141">
                  <a:moveTo>
                    <a:pt x="61162" y="0"/>
                  </a:moveTo>
                  <a:lnTo>
                    <a:pt x="719638" y="0"/>
                  </a:lnTo>
                  <a:cubicBezTo>
                    <a:pt x="753417" y="0"/>
                    <a:pt x="780800" y="27383"/>
                    <a:pt x="780800" y="61162"/>
                  </a:cubicBezTo>
                  <a:lnTo>
                    <a:pt x="780800" y="118979"/>
                  </a:lnTo>
                  <a:cubicBezTo>
                    <a:pt x="780800" y="152758"/>
                    <a:pt x="753417" y="180141"/>
                    <a:pt x="719638" y="180141"/>
                  </a:cubicBezTo>
                  <a:lnTo>
                    <a:pt x="61162" y="180141"/>
                  </a:lnTo>
                  <a:cubicBezTo>
                    <a:pt x="27383" y="180141"/>
                    <a:pt x="0" y="152758"/>
                    <a:pt x="0" y="118979"/>
                  </a:cubicBezTo>
                  <a:lnTo>
                    <a:pt x="0" y="61162"/>
                  </a:lnTo>
                  <a:cubicBezTo>
                    <a:pt x="0" y="27383"/>
                    <a:pt x="27383" y="0"/>
                    <a:pt x="61162" y="0"/>
                  </a:cubicBezTo>
                  <a:close/>
                </a:path>
              </a:pathLst>
            </a:custGeom>
            <a:solidFill>
              <a:srgbClr val="2F7C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780800" cy="21824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041"/>
                </a:lnSpc>
              </a:pPr>
              <a:r>
                <a:rPr lang="en-US" sz="2203">
                  <a:solidFill>
                    <a:srgbClr val="FFFFFF"/>
                  </a:solidFill>
                  <a:latin typeface="Montserrat"/>
                </a:rPr>
                <a:t>PATIPHAT</a:t>
              </a:r>
            </a:p>
            <a:p>
              <a:pPr algn="ctr">
                <a:lnSpc>
                  <a:spcPts val="3041"/>
                </a:lnSpc>
              </a:pPr>
              <a:r>
                <a:rPr lang="en-US" sz="2203">
                  <a:solidFill>
                    <a:srgbClr val="FFFFFF"/>
                  </a:solidFill>
                  <a:latin typeface="Montserrat"/>
                </a:rPr>
                <a:t>MITSANTHIA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037309" y="1289183"/>
            <a:ext cx="10119556" cy="1278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60"/>
              </a:lnSpc>
              <a:spcBef>
                <a:spcPct val="0"/>
              </a:spcBef>
            </a:pPr>
            <a:r>
              <a:rPr lang="en-US" sz="7400">
                <a:solidFill>
                  <a:srgbClr val="1F4A7A"/>
                </a:solidFill>
                <a:latin typeface="Cocomat Pro Heavy"/>
              </a:rPr>
              <a:t>OUR TEAM</a:t>
            </a:r>
          </a:p>
        </p:txBody>
      </p:sp>
      <p:sp>
        <p:nvSpPr>
          <p:cNvPr id="19" name="Freeform 19"/>
          <p:cNvSpPr/>
          <p:nvPr/>
        </p:nvSpPr>
        <p:spPr>
          <a:xfrm>
            <a:off x="-18436591" y="-3534532"/>
            <a:ext cx="22473900" cy="7069063"/>
          </a:xfrm>
          <a:custGeom>
            <a:avLst/>
            <a:gdLst/>
            <a:ahLst/>
            <a:cxnLst/>
            <a:rect l="l" t="t" r="r" b="b"/>
            <a:pathLst>
              <a:path w="22473900" h="7069063">
                <a:moveTo>
                  <a:pt x="0" y="0"/>
                </a:moveTo>
                <a:lnTo>
                  <a:pt x="22473900" y="0"/>
                </a:lnTo>
                <a:lnTo>
                  <a:pt x="22473900" y="7069064"/>
                </a:lnTo>
                <a:lnTo>
                  <a:pt x="0" y="7069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3715072" y="6856094"/>
            <a:ext cx="3544228" cy="817701"/>
            <a:chOff x="0" y="0"/>
            <a:chExt cx="780800" cy="18014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80800" cy="180141"/>
            </a:xfrm>
            <a:custGeom>
              <a:avLst/>
              <a:gdLst/>
              <a:ahLst/>
              <a:cxnLst/>
              <a:rect l="l" t="t" r="r" b="b"/>
              <a:pathLst>
                <a:path w="780800" h="180141">
                  <a:moveTo>
                    <a:pt x="61162" y="0"/>
                  </a:moveTo>
                  <a:lnTo>
                    <a:pt x="719638" y="0"/>
                  </a:lnTo>
                  <a:cubicBezTo>
                    <a:pt x="753417" y="0"/>
                    <a:pt x="780800" y="27383"/>
                    <a:pt x="780800" y="61162"/>
                  </a:cubicBezTo>
                  <a:lnTo>
                    <a:pt x="780800" y="118979"/>
                  </a:lnTo>
                  <a:cubicBezTo>
                    <a:pt x="780800" y="152758"/>
                    <a:pt x="753417" y="180141"/>
                    <a:pt x="719638" y="180141"/>
                  </a:cubicBezTo>
                  <a:lnTo>
                    <a:pt x="61162" y="180141"/>
                  </a:lnTo>
                  <a:cubicBezTo>
                    <a:pt x="27383" y="180141"/>
                    <a:pt x="0" y="152758"/>
                    <a:pt x="0" y="118979"/>
                  </a:cubicBezTo>
                  <a:lnTo>
                    <a:pt x="0" y="61162"/>
                  </a:lnTo>
                  <a:cubicBezTo>
                    <a:pt x="0" y="27383"/>
                    <a:pt x="27383" y="0"/>
                    <a:pt x="61162" y="0"/>
                  </a:cubicBezTo>
                  <a:close/>
                </a:path>
              </a:pathLst>
            </a:custGeom>
            <a:solidFill>
              <a:srgbClr val="2F7C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780800" cy="21824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041"/>
                </a:lnSpc>
              </a:pPr>
              <a:r>
                <a:rPr lang="en-US" sz="2203">
                  <a:solidFill>
                    <a:srgbClr val="FFFFFF"/>
                  </a:solidFill>
                  <a:latin typeface="Montserrat"/>
                </a:rPr>
                <a:t>PHANUMAT HONGPROM</a:t>
              </a:r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3546493" y="3185143"/>
            <a:ext cx="3544228" cy="3544228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6"/>
              <a:stretch>
                <a:fillRect t="-10" b="-1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83A1C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9431383" y="3188042"/>
            <a:ext cx="3544228" cy="3544228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7"/>
              <a:stretch>
                <a:fillRect t="-16680" b="-1668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83A1C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385423" y="7749995"/>
            <a:ext cx="3227504" cy="806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sz="2313">
                <a:solidFill>
                  <a:srgbClr val="000000"/>
                </a:solidFill>
                <a:latin typeface="Open Sans Light"/>
              </a:rPr>
              <a:t>B6301170</a:t>
            </a:r>
          </a:p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313">
                <a:solidFill>
                  <a:srgbClr val="000000"/>
                </a:solidFill>
                <a:latin typeface="Open Sans Light"/>
              </a:rPr>
              <a:t>Back-end developer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503799" y="7749995"/>
            <a:ext cx="3227504" cy="806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sz="2313">
                <a:solidFill>
                  <a:srgbClr val="000000"/>
                </a:solidFill>
                <a:latin typeface="Open Sans Light"/>
              </a:rPr>
              <a:t>B6301200</a:t>
            </a:r>
          </a:p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313">
                <a:solidFill>
                  <a:srgbClr val="000000"/>
                </a:solidFill>
                <a:latin typeface="Open Sans Light"/>
              </a:rPr>
              <a:t>Front-end developer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618909" y="7749995"/>
            <a:ext cx="3227504" cy="806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sz="2313">
                <a:solidFill>
                  <a:srgbClr val="000000"/>
                </a:solidFill>
                <a:latin typeface="Open Sans Light"/>
              </a:rPr>
              <a:t>B6301132</a:t>
            </a:r>
          </a:p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313">
                <a:solidFill>
                  <a:srgbClr val="000000"/>
                </a:solidFill>
                <a:latin typeface="Open Sans Light"/>
              </a:rPr>
              <a:t>Data Analyst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873434" y="7749995"/>
            <a:ext cx="3227504" cy="806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sz="2313">
                <a:solidFill>
                  <a:srgbClr val="000000"/>
                </a:solidFill>
                <a:latin typeface="Open Sans Light"/>
              </a:rPr>
              <a:t>B6316594</a:t>
            </a:r>
          </a:p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313">
                <a:solidFill>
                  <a:srgbClr val="000000"/>
                </a:solidFill>
                <a:latin typeface="Open Sans Light"/>
              </a:rPr>
              <a:t>Front-end developer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96149" y="8843604"/>
            <a:ext cx="22985990" cy="1157054"/>
            <a:chOff x="0" y="0"/>
            <a:chExt cx="3666278" cy="184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66278" cy="184551"/>
            </a:xfrm>
            <a:custGeom>
              <a:avLst/>
              <a:gdLst/>
              <a:ahLst/>
              <a:cxnLst/>
              <a:rect l="l" t="t" r="r" b="b"/>
              <a:pathLst>
                <a:path w="3666278" h="184551">
                  <a:moveTo>
                    <a:pt x="33681" y="0"/>
                  </a:moveTo>
                  <a:lnTo>
                    <a:pt x="3632597" y="0"/>
                  </a:lnTo>
                  <a:cubicBezTo>
                    <a:pt x="3641530" y="0"/>
                    <a:pt x="3650097" y="3549"/>
                    <a:pt x="3656413" y="9865"/>
                  </a:cubicBezTo>
                  <a:cubicBezTo>
                    <a:pt x="3662730" y="16181"/>
                    <a:pt x="3666278" y="24748"/>
                    <a:pt x="3666278" y="33681"/>
                  </a:cubicBezTo>
                  <a:lnTo>
                    <a:pt x="3666278" y="150870"/>
                  </a:lnTo>
                  <a:cubicBezTo>
                    <a:pt x="3666278" y="159802"/>
                    <a:pt x="3662730" y="168369"/>
                    <a:pt x="3656413" y="174686"/>
                  </a:cubicBezTo>
                  <a:cubicBezTo>
                    <a:pt x="3650097" y="181002"/>
                    <a:pt x="3641530" y="184551"/>
                    <a:pt x="3632597" y="184551"/>
                  </a:cubicBezTo>
                  <a:lnTo>
                    <a:pt x="33681" y="184551"/>
                  </a:lnTo>
                  <a:cubicBezTo>
                    <a:pt x="15080" y="184551"/>
                    <a:pt x="0" y="169471"/>
                    <a:pt x="0" y="150870"/>
                  </a:cubicBezTo>
                  <a:lnTo>
                    <a:pt x="0" y="33681"/>
                  </a:lnTo>
                  <a:cubicBezTo>
                    <a:pt x="0" y="24748"/>
                    <a:pt x="3549" y="16181"/>
                    <a:pt x="9865" y="9865"/>
                  </a:cubicBezTo>
                  <a:cubicBezTo>
                    <a:pt x="16181" y="3549"/>
                    <a:pt x="24748" y="0"/>
                    <a:pt x="3368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3666278" cy="327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908628" y="1028700"/>
            <a:ext cx="12470744" cy="7253623"/>
          </a:xfrm>
          <a:custGeom>
            <a:avLst/>
            <a:gdLst/>
            <a:ahLst/>
            <a:cxnLst/>
            <a:rect l="l" t="t" r="r" b="b"/>
            <a:pathLst>
              <a:path w="12470744" h="7253623">
                <a:moveTo>
                  <a:pt x="0" y="0"/>
                </a:moveTo>
                <a:lnTo>
                  <a:pt x="12470744" y="0"/>
                </a:lnTo>
                <a:lnTo>
                  <a:pt x="12470744" y="7253623"/>
                </a:lnTo>
                <a:lnTo>
                  <a:pt x="0" y="7253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107" b="-170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87249" y="8914073"/>
            <a:ext cx="15913503" cy="144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3"/>
              </a:lnSpc>
            </a:pP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หน้า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Patient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ยังมีฟังก์ชั่น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ประวัติการมาโรงพยาบาลของผู้ป่วย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(Patient visit)</a:t>
            </a:r>
          </a:p>
          <a:p>
            <a:pPr algn="ctr">
              <a:lnSpc>
                <a:spcPts val="3843"/>
              </a:lnSpc>
            </a:pP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สามารถ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เพิ่ม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แก้ไข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และลบข้อมูลประวัติการมาโรงพยาบาลของผู้ป่วยได้</a:t>
            </a:r>
            <a:endParaRPr lang="en-US" sz="2745" dirty="0">
              <a:solidFill>
                <a:srgbClr val="00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 algn="ctr">
              <a:lnSpc>
                <a:spcPts val="3843"/>
              </a:lnSpc>
              <a:spcBef>
                <a:spcPct val="0"/>
              </a:spcBef>
            </a:pPr>
            <a:endParaRPr lang="en-US" sz="2745" dirty="0">
              <a:solidFill>
                <a:srgbClr val="00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654003" y="5405432"/>
            <a:ext cx="3633997" cy="5027484"/>
          </a:xfrm>
          <a:custGeom>
            <a:avLst/>
            <a:gdLst/>
            <a:ahLst/>
            <a:cxnLst/>
            <a:rect l="l" t="t" r="r" b="b"/>
            <a:pathLst>
              <a:path w="3633997" h="5027484">
                <a:moveTo>
                  <a:pt x="0" y="0"/>
                </a:moveTo>
                <a:lnTo>
                  <a:pt x="3633997" y="0"/>
                </a:lnTo>
                <a:lnTo>
                  <a:pt x="3633997" y="5027484"/>
                </a:lnTo>
                <a:lnTo>
                  <a:pt x="0" y="5027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96149" y="8843604"/>
            <a:ext cx="22985990" cy="1157054"/>
            <a:chOff x="0" y="0"/>
            <a:chExt cx="3666278" cy="184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66278" cy="184551"/>
            </a:xfrm>
            <a:custGeom>
              <a:avLst/>
              <a:gdLst/>
              <a:ahLst/>
              <a:cxnLst/>
              <a:rect l="l" t="t" r="r" b="b"/>
              <a:pathLst>
                <a:path w="3666278" h="184551">
                  <a:moveTo>
                    <a:pt x="33681" y="0"/>
                  </a:moveTo>
                  <a:lnTo>
                    <a:pt x="3632597" y="0"/>
                  </a:lnTo>
                  <a:cubicBezTo>
                    <a:pt x="3641530" y="0"/>
                    <a:pt x="3650097" y="3549"/>
                    <a:pt x="3656413" y="9865"/>
                  </a:cubicBezTo>
                  <a:cubicBezTo>
                    <a:pt x="3662730" y="16181"/>
                    <a:pt x="3666278" y="24748"/>
                    <a:pt x="3666278" y="33681"/>
                  </a:cubicBezTo>
                  <a:lnTo>
                    <a:pt x="3666278" y="150870"/>
                  </a:lnTo>
                  <a:cubicBezTo>
                    <a:pt x="3666278" y="159802"/>
                    <a:pt x="3662730" y="168369"/>
                    <a:pt x="3656413" y="174686"/>
                  </a:cubicBezTo>
                  <a:cubicBezTo>
                    <a:pt x="3650097" y="181002"/>
                    <a:pt x="3641530" y="184551"/>
                    <a:pt x="3632597" y="184551"/>
                  </a:cubicBezTo>
                  <a:lnTo>
                    <a:pt x="33681" y="184551"/>
                  </a:lnTo>
                  <a:cubicBezTo>
                    <a:pt x="15080" y="184551"/>
                    <a:pt x="0" y="169471"/>
                    <a:pt x="0" y="150870"/>
                  </a:cubicBezTo>
                  <a:lnTo>
                    <a:pt x="0" y="33681"/>
                  </a:lnTo>
                  <a:cubicBezTo>
                    <a:pt x="0" y="24748"/>
                    <a:pt x="3549" y="16181"/>
                    <a:pt x="9865" y="9865"/>
                  </a:cubicBezTo>
                  <a:cubicBezTo>
                    <a:pt x="16181" y="3549"/>
                    <a:pt x="24748" y="0"/>
                    <a:pt x="3368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3666278" cy="327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654003" y="5405432"/>
            <a:ext cx="3633997" cy="5027484"/>
          </a:xfrm>
          <a:custGeom>
            <a:avLst/>
            <a:gdLst/>
            <a:ahLst/>
            <a:cxnLst/>
            <a:rect l="l" t="t" r="r" b="b"/>
            <a:pathLst>
              <a:path w="3633997" h="5027484">
                <a:moveTo>
                  <a:pt x="0" y="0"/>
                </a:moveTo>
                <a:lnTo>
                  <a:pt x="3633997" y="0"/>
                </a:lnTo>
                <a:lnTo>
                  <a:pt x="3633997" y="5027484"/>
                </a:lnTo>
                <a:lnTo>
                  <a:pt x="0" y="5027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837669" y="1028700"/>
            <a:ext cx="10612663" cy="7424702"/>
          </a:xfrm>
          <a:custGeom>
            <a:avLst/>
            <a:gdLst/>
            <a:ahLst/>
            <a:cxnLst/>
            <a:rect l="l" t="t" r="r" b="b"/>
            <a:pathLst>
              <a:path w="10612663" h="7424702">
                <a:moveTo>
                  <a:pt x="0" y="0"/>
                </a:moveTo>
                <a:lnTo>
                  <a:pt x="10612662" y="0"/>
                </a:lnTo>
                <a:lnTo>
                  <a:pt x="10612662" y="7424702"/>
                </a:lnTo>
                <a:lnTo>
                  <a:pt x="0" y="7424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187249" y="8914073"/>
            <a:ext cx="15913503" cy="193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3"/>
              </a:lnSpc>
            </a:pP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หน้า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Medicine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แสดงข้อมูลของเวชภัณฑ์ทั้งหมดที่ใช้ในโรงพยาบาล</a:t>
            </a:r>
            <a:endParaRPr lang="en-US" sz="2745" dirty="0">
              <a:solidFill>
                <a:srgbClr val="00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 algn="ctr">
              <a:lnSpc>
                <a:spcPts val="3843"/>
              </a:lnSpc>
            </a:pP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สามารถ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เพิ่ม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แก้ไข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และลบข้อมูลของเวชภัณฑ์ได้</a:t>
            </a:r>
            <a:endParaRPr lang="en-US" sz="2745" dirty="0">
              <a:solidFill>
                <a:srgbClr val="00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 algn="ctr">
              <a:lnSpc>
                <a:spcPts val="3843"/>
              </a:lnSpc>
            </a:pPr>
            <a:endParaRPr lang="en-US" sz="2745" dirty="0">
              <a:solidFill>
                <a:srgbClr val="00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 algn="ctr">
              <a:lnSpc>
                <a:spcPts val="3843"/>
              </a:lnSpc>
              <a:spcBef>
                <a:spcPct val="0"/>
              </a:spcBef>
            </a:pPr>
            <a:endParaRPr lang="en-US" sz="2745" dirty="0">
              <a:solidFill>
                <a:srgbClr val="00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96149" y="8843604"/>
            <a:ext cx="22985990" cy="1157054"/>
            <a:chOff x="0" y="0"/>
            <a:chExt cx="3666278" cy="184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66278" cy="184551"/>
            </a:xfrm>
            <a:custGeom>
              <a:avLst/>
              <a:gdLst/>
              <a:ahLst/>
              <a:cxnLst/>
              <a:rect l="l" t="t" r="r" b="b"/>
              <a:pathLst>
                <a:path w="3666278" h="184551">
                  <a:moveTo>
                    <a:pt x="33681" y="0"/>
                  </a:moveTo>
                  <a:lnTo>
                    <a:pt x="3632597" y="0"/>
                  </a:lnTo>
                  <a:cubicBezTo>
                    <a:pt x="3641530" y="0"/>
                    <a:pt x="3650097" y="3549"/>
                    <a:pt x="3656413" y="9865"/>
                  </a:cubicBezTo>
                  <a:cubicBezTo>
                    <a:pt x="3662730" y="16181"/>
                    <a:pt x="3666278" y="24748"/>
                    <a:pt x="3666278" y="33681"/>
                  </a:cubicBezTo>
                  <a:lnTo>
                    <a:pt x="3666278" y="150870"/>
                  </a:lnTo>
                  <a:cubicBezTo>
                    <a:pt x="3666278" y="159802"/>
                    <a:pt x="3662730" y="168369"/>
                    <a:pt x="3656413" y="174686"/>
                  </a:cubicBezTo>
                  <a:cubicBezTo>
                    <a:pt x="3650097" y="181002"/>
                    <a:pt x="3641530" y="184551"/>
                    <a:pt x="3632597" y="184551"/>
                  </a:cubicBezTo>
                  <a:lnTo>
                    <a:pt x="33681" y="184551"/>
                  </a:lnTo>
                  <a:cubicBezTo>
                    <a:pt x="15080" y="184551"/>
                    <a:pt x="0" y="169471"/>
                    <a:pt x="0" y="150870"/>
                  </a:cubicBezTo>
                  <a:lnTo>
                    <a:pt x="0" y="33681"/>
                  </a:lnTo>
                  <a:cubicBezTo>
                    <a:pt x="0" y="24748"/>
                    <a:pt x="3549" y="16181"/>
                    <a:pt x="9865" y="9865"/>
                  </a:cubicBezTo>
                  <a:cubicBezTo>
                    <a:pt x="16181" y="3549"/>
                    <a:pt x="24748" y="0"/>
                    <a:pt x="3368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3666278" cy="327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654003" y="5405432"/>
            <a:ext cx="3633997" cy="5027484"/>
          </a:xfrm>
          <a:custGeom>
            <a:avLst/>
            <a:gdLst/>
            <a:ahLst/>
            <a:cxnLst/>
            <a:rect l="l" t="t" r="r" b="b"/>
            <a:pathLst>
              <a:path w="3633997" h="5027484">
                <a:moveTo>
                  <a:pt x="0" y="0"/>
                </a:moveTo>
                <a:lnTo>
                  <a:pt x="3633997" y="0"/>
                </a:lnTo>
                <a:lnTo>
                  <a:pt x="3633997" y="5027484"/>
                </a:lnTo>
                <a:lnTo>
                  <a:pt x="0" y="5027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622645" y="1028700"/>
            <a:ext cx="11042711" cy="7038405"/>
          </a:xfrm>
          <a:custGeom>
            <a:avLst/>
            <a:gdLst/>
            <a:ahLst/>
            <a:cxnLst/>
            <a:rect l="l" t="t" r="r" b="b"/>
            <a:pathLst>
              <a:path w="11042711" h="7038405">
                <a:moveTo>
                  <a:pt x="0" y="0"/>
                </a:moveTo>
                <a:lnTo>
                  <a:pt x="11042710" y="0"/>
                </a:lnTo>
                <a:lnTo>
                  <a:pt x="11042710" y="7038405"/>
                </a:lnTo>
                <a:lnTo>
                  <a:pt x="0" y="7038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187249" y="8914073"/>
            <a:ext cx="15913503" cy="193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3"/>
              </a:lnSpc>
            </a:pP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หน้า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Medicine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ยังมีฟังก์ชั่น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การให้ยาผู้ป่วย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(Patient Prescript)</a:t>
            </a:r>
          </a:p>
          <a:p>
            <a:pPr algn="ctr">
              <a:lnSpc>
                <a:spcPts val="3843"/>
              </a:lnSpc>
            </a:pP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สามารถ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เพิ่ม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แก้ไข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ลบข้อมูล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และสร้างรายงานการให้ยาผู้ป่วยแต่ละคนได้</a:t>
            </a:r>
            <a:endParaRPr lang="en-US" sz="2745" dirty="0">
              <a:solidFill>
                <a:srgbClr val="00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 algn="ctr">
              <a:lnSpc>
                <a:spcPts val="3843"/>
              </a:lnSpc>
            </a:pPr>
            <a:endParaRPr lang="en-US" sz="2745" dirty="0">
              <a:solidFill>
                <a:srgbClr val="00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 algn="ctr">
              <a:lnSpc>
                <a:spcPts val="3843"/>
              </a:lnSpc>
              <a:spcBef>
                <a:spcPct val="0"/>
              </a:spcBef>
            </a:pPr>
            <a:endParaRPr lang="en-US" sz="2745" dirty="0">
              <a:solidFill>
                <a:srgbClr val="00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96149" y="8843604"/>
            <a:ext cx="22985990" cy="1157054"/>
            <a:chOff x="0" y="0"/>
            <a:chExt cx="3666278" cy="184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66278" cy="184551"/>
            </a:xfrm>
            <a:custGeom>
              <a:avLst/>
              <a:gdLst/>
              <a:ahLst/>
              <a:cxnLst/>
              <a:rect l="l" t="t" r="r" b="b"/>
              <a:pathLst>
                <a:path w="3666278" h="184551">
                  <a:moveTo>
                    <a:pt x="33681" y="0"/>
                  </a:moveTo>
                  <a:lnTo>
                    <a:pt x="3632597" y="0"/>
                  </a:lnTo>
                  <a:cubicBezTo>
                    <a:pt x="3641530" y="0"/>
                    <a:pt x="3650097" y="3549"/>
                    <a:pt x="3656413" y="9865"/>
                  </a:cubicBezTo>
                  <a:cubicBezTo>
                    <a:pt x="3662730" y="16181"/>
                    <a:pt x="3666278" y="24748"/>
                    <a:pt x="3666278" y="33681"/>
                  </a:cubicBezTo>
                  <a:lnTo>
                    <a:pt x="3666278" y="150870"/>
                  </a:lnTo>
                  <a:cubicBezTo>
                    <a:pt x="3666278" y="159802"/>
                    <a:pt x="3662730" y="168369"/>
                    <a:pt x="3656413" y="174686"/>
                  </a:cubicBezTo>
                  <a:cubicBezTo>
                    <a:pt x="3650097" y="181002"/>
                    <a:pt x="3641530" y="184551"/>
                    <a:pt x="3632597" y="184551"/>
                  </a:cubicBezTo>
                  <a:lnTo>
                    <a:pt x="33681" y="184551"/>
                  </a:lnTo>
                  <a:cubicBezTo>
                    <a:pt x="15080" y="184551"/>
                    <a:pt x="0" y="169471"/>
                    <a:pt x="0" y="150870"/>
                  </a:cubicBezTo>
                  <a:lnTo>
                    <a:pt x="0" y="33681"/>
                  </a:lnTo>
                  <a:cubicBezTo>
                    <a:pt x="0" y="24748"/>
                    <a:pt x="3549" y="16181"/>
                    <a:pt x="9865" y="9865"/>
                  </a:cubicBezTo>
                  <a:cubicBezTo>
                    <a:pt x="16181" y="3549"/>
                    <a:pt x="24748" y="0"/>
                    <a:pt x="3368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3666278" cy="327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4400" y="9130101"/>
            <a:ext cx="15913503" cy="471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3"/>
              </a:lnSpc>
            </a:pP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หน้า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Dashboard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แสดงผลข้อมูลโดยรวมของระบบจัดการฐานข้อมูลโรงพยาบาล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  <a:r>
              <a:rPr lang="en-US" sz="274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Wellmeadows</a:t>
            </a:r>
            <a:r>
              <a:rPr lang="en-US" sz="274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</a:p>
        </p:txBody>
      </p:sp>
      <p:sp>
        <p:nvSpPr>
          <p:cNvPr id="6" name="Freeform 6"/>
          <p:cNvSpPr/>
          <p:nvPr/>
        </p:nvSpPr>
        <p:spPr>
          <a:xfrm>
            <a:off x="14654003" y="5405432"/>
            <a:ext cx="3633997" cy="5027484"/>
          </a:xfrm>
          <a:custGeom>
            <a:avLst/>
            <a:gdLst/>
            <a:ahLst/>
            <a:cxnLst/>
            <a:rect l="l" t="t" r="r" b="b"/>
            <a:pathLst>
              <a:path w="3633997" h="5027484">
                <a:moveTo>
                  <a:pt x="0" y="0"/>
                </a:moveTo>
                <a:lnTo>
                  <a:pt x="3633997" y="0"/>
                </a:lnTo>
                <a:lnTo>
                  <a:pt x="3633997" y="5027484"/>
                </a:lnTo>
                <a:lnTo>
                  <a:pt x="0" y="5027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020145" y="1028700"/>
            <a:ext cx="10247709" cy="7228942"/>
          </a:xfrm>
          <a:custGeom>
            <a:avLst/>
            <a:gdLst/>
            <a:ahLst/>
            <a:cxnLst/>
            <a:rect l="l" t="t" r="r" b="b"/>
            <a:pathLst>
              <a:path w="10247709" h="7228942">
                <a:moveTo>
                  <a:pt x="0" y="0"/>
                </a:moveTo>
                <a:lnTo>
                  <a:pt x="10247710" y="0"/>
                </a:lnTo>
                <a:lnTo>
                  <a:pt x="10247710" y="7228942"/>
                </a:lnTo>
                <a:lnTo>
                  <a:pt x="0" y="72289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24179" y="4946989"/>
            <a:ext cx="28212405" cy="8874084"/>
          </a:xfrm>
          <a:custGeom>
            <a:avLst/>
            <a:gdLst/>
            <a:ahLst/>
            <a:cxnLst/>
            <a:rect l="l" t="t" r="r" b="b"/>
            <a:pathLst>
              <a:path w="28212405" h="8874084">
                <a:moveTo>
                  <a:pt x="0" y="0"/>
                </a:moveTo>
                <a:lnTo>
                  <a:pt x="28212405" y="0"/>
                </a:lnTo>
                <a:lnTo>
                  <a:pt x="28212405" y="8874083"/>
                </a:lnTo>
                <a:lnTo>
                  <a:pt x="0" y="8874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4587656"/>
            <a:ext cx="5513413" cy="5826231"/>
          </a:xfrm>
          <a:custGeom>
            <a:avLst/>
            <a:gdLst/>
            <a:ahLst/>
            <a:cxnLst/>
            <a:rect l="l" t="t" r="r" b="b"/>
            <a:pathLst>
              <a:path w="5513413" h="5826231">
                <a:moveTo>
                  <a:pt x="0" y="0"/>
                </a:moveTo>
                <a:lnTo>
                  <a:pt x="5513413" y="0"/>
                </a:lnTo>
                <a:lnTo>
                  <a:pt x="5513413" y="5826230"/>
                </a:lnTo>
                <a:lnTo>
                  <a:pt x="0" y="5826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501098" y="3922904"/>
            <a:ext cx="10704163" cy="1220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98"/>
              </a:lnSpc>
              <a:spcBef>
                <a:spcPct val="0"/>
              </a:spcBef>
            </a:pPr>
            <a:r>
              <a:rPr lang="en-US" sz="7070" dirty="0" err="1">
                <a:solidFill>
                  <a:srgbClr val="45467E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นำเสนอการใช้งานระบบ</a:t>
            </a:r>
            <a:endParaRPr lang="en-US" sz="7070" dirty="0">
              <a:solidFill>
                <a:srgbClr val="45467E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634062">
            <a:off x="21644529" y="-5615746"/>
            <a:ext cx="10793046" cy="15539726"/>
          </a:xfrm>
          <a:custGeom>
            <a:avLst/>
            <a:gdLst/>
            <a:ahLst/>
            <a:cxnLst/>
            <a:rect l="l" t="t" r="r" b="b"/>
            <a:pathLst>
              <a:path w="10793046" h="15539726">
                <a:moveTo>
                  <a:pt x="0" y="0"/>
                </a:moveTo>
                <a:lnTo>
                  <a:pt x="10793046" y="0"/>
                </a:lnTo>
                <a:lnTo>
                  <a:pt x="10793046" y="15539726"/>
                </a:lnTo>
                <a:lnTo>
                  <a:pt x="0" y="15539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574011">
            <a:off x="-797154" y="7044140"/>
            <a:ext cx="5318158" cy="7256156"/>
          </a:xfrm>
          <a:custGeom>
            <a:avLst/>
            <a:gdLst/>
            <a:ahLst/>
            <a:cxnLst/>
            <a:rect l="l" t="t" r="r" b="b"/>
            <a:pathLst>
              <a:path w="5318158" h="7256156">
                <a:moveTo>
                  <a:pt x="0" y="0"/>
                </a:moveTo>
                <a:lnTo>
                  <a:pt x="5318158" y="0"/>
                </a:lnTo>
                <a:lnTo>
                  <a:pt x="5318158" y="7256156"/>
                </a:lnTo>
                <a:lnTo>
                  <a:pt x="0" y="7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407521" y="4159690"/>
            <a:ext cx="9472958" cy="1767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228"/>
              </a:lnSpc>
              <a:spcBef>
                <a:spcPct val="0"/>
              </a:spcBef>
            </a:pPr>
            <a:r>
              <a:rPr lang="en-US" sz="10162" dirty="0">
                <a:solidFill>
                  <a:srgbClr val="FFFFFF"/>
                </a:solidFill>
                <a:latin typeface="Cocomat Pro Heavy"/>
              </a:rPr>
              <a:t>ER DIAGRAM</a:t>
            </a:r>
          </a:p>
        </p:txBody>
      </p:sp>
      <p:sp>
        <p:nvSpPr>
          <p:cNvPr id="5" name="Freeform 5"/>
          <p:cNvSpPr/>
          <p:nvPr/>
        </p:nvSpPr>
        <p:spPr>
          <a:xfrm>
            <a:off x="6205516" y="-2647963"/>
            <a:ext cx="16218559" cy="6663125"/>
          </a:xfrm>
          <a:custGeom>
            <a:avLst/>
            <a:gdLst/>
            <a:ahLst/>
            <a:cxnLst/>
            <a:rect l="l" t="t" r="r" b="b"/>
            <a:pathLst>
              <a:path w="16218559" h="6663125">
                <a:moveTo>
                  <a:pt x="0" y="0"/>
                </a:moveTo>
                <a:lnTo>
                  <a:pt x="16218559" y="0"/>
                </a:lnTo>
                <a:lnTo>
                  <a:pt x="16218559" y="6663124"/>
                </a:lnTo>
                <a:lnTo>
                  <a:pt x="0" y="6663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012329" y="1781817"/>
            <a:ext cx="5498560" cy="12602029"/>
          </a:xfrm>
          <a:custGeom>
            <a:avLst/>
            <a:gdLst/>
            <a:ahLst/>
            <a:cxnLst/>
            <a:rect l="l" t="t" r="r" b="b"/>
            <a:pathLst>
              <a:path w="5498560" h="12602029">
                <a:moveTo>
                  <a:pt x="0" y="0"/>
                </a:moveTo>
                <a:lnTo>
                  <a:pt x="5498560" y="0"/>
                </a:lnTo>
                <a:lnTo>
                  <a:pt x="5498560" y="12602029"/>
                </a:lnTo>
                <a:lnTo>
                  <a:pt x="0" y="126020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574011">
            <a:off x="5469149" y="-6276041"/>
            <a:ext cx="5318158" cy="7256156"/>
          </a:xfrm>
          <a:custGeom>
            <a:avLst/>
            <a:gdLst/>
            <a:ahLst/>
            <a:cxnLst/>
            <a:rect l="l" t="t" r="r" b="b"/>
            <a:pathLst>
              <a:path w="5318158" h="7256156">
                <a:moveTo>
                  <a:pt x="0" y="0"/>
                </a:moveTo>
                <a:lnTo>
                  <a:pt x="5318158" y="0"/>
                </a:lnTo>
                <a:lnTo>
                  <a:pt x="5318158" y="7256156"/>
                </a:lnTo>
                <a:lnTo>
                  <a:pt x="0" y="7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74453" y="-7845384"/>
            <a:ext cx="28212405" cy="8874084"/>
          </a:xfrm>
          <a:custGeom>
            <a:avLst/>
            <a:gdLst/>
            <a:ahLst/>
            <a:cxnLst/>
            <a:rect l="l" t="t" r="r" b="b"/>
            <a:pathLst>
              <a:path w="28212405" h="8874084">
                <a:moveTo>
                  <a:pt x="0" y="0"/>
                </a:moveTo>
                <a:lnTo>
                  <a:pt x="28212405" y="0"/>
                </a:lnTo>
                <a:lnTo>
                  <a:pt x="28212405" y="8874084"/>
                </a:lnTo>
                <a:lnTo>
                  <a:pt x="0" y="8874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090126" y="235351"/>
            <a:ext cx="9587252" cy="9816299"/>
          </a:xfrm>
          <a:custGeom>
            <a:avLst/>
            <a:gdLst/>
            <a:ahLst/>
            <a:cxnLst/>
            <a:rect l="l" t="t" r="r" b="b"/>
            <a:pathLst>
              <a:path w="9587252" h="9816299">
                <a:moveTo>
                  <a:pt x="0" y="0"/>
                </a:moveTo>
                <a:lnTo>
                  <a:pt x="9587252" y="0"/>
                </a:lnTo>
                <a:lnTo>
                  <a:pt x="9587252" y="9816298"/>
                </a:lnTo>
                <a:lnTo>
                  <a:pt x="0" y="9816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04061" flipH="1" flipV="1">
            <a:off x="13824431" y="5385399"/>
            <a:ext cx="4991149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4991149" y="7541572"/>
                </a:moveTo>
                <a:lnTo>
                  <a:pt x="0" y="7541572"/>
                </a:lnTo>
                <a:lnTo>
                  <a:pt x="0" y="0"/>
                </a:lnTo>
                <a:lnTo>
                  <a:pt x="4991149" y="0"/>
                </a:lnTo>
                <a:lnTo>
                  <a:pt x="4991149" y="7541572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704061" flipH="1" flipV="1">
            <a:off x="11603194" y="525483"/>
            <a:ext cx="8220239" cy="12420690"/>
          </a:xfrm>
          <a:custGeom>
            <a:avLst/>
            <a:gdLst/>
            <a:ahLst/>
            <a:cxnLst/>
            <a:rect l="l" t="t" r="r" b="b"/>
            <a:pathLst>
              <a:path w="8220239" h="12420690">
                <a:moveTo>
                  <a:pt x="8220239" y="12420690"/>
                </a:moveTo>
                <a:lnTo>
                  <a:pt x="0" y="12420690"/>
                </a:lnTo>
                <a:lnTo>
                  <a:pt x="0" y="0"/>
                </a:lnTo>
                <a:lnTo>
                  <a:pt x="8220239" y="0"/>
                </a:lnTo>
                <a:lnTo>
                  <a:pt x="8220239" y="1242069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147492" y="3225623"/>
            <a:ext cx="9846501" cy="3626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330"/>
              </a:lnSpc>
              <a:spcBef>
                <a:spcPct val="0"/>
              </a:spcBef>
            </a:pPr>
            <a:r>
              <a:rPr lang="en-US" sz="10236">
                <a:solidFill>
                  <a:srgbClr val="FFFFFF"/>
                </a:solidFill>
                <a:latin typeface="Cocomat Pro Heavy"/>
              </a:rPr>
              <a:t>RELATIONAL MODEL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1142735" y="2195012"/>
            <a:ext cx="7145265" cy="8091988"/>
          </a:xfrm>
          <a:custGeom>
            <a:avLst/>
            <a:gdLst/>
            <a:ahLst/>
            <a:cxnLst/>
            <a:rect l="l" t="t" r="r" b="b"/>
            <a:pathLst>
              <a:path w="7145265" h="8091988">
                <a:moveTo>
                  <a:pt x="7145265" y="0"/>
                </a:moveTo>
                <a:lnTo>
                  <a:pt x="0" y="0"/>
                </a:lnTo>
                <a:lnTo>
                  <a:pt x="0" y="8091988"/>
                </a:lnTo>
                <a:lnTo>
                  <a:pt x="7145265" y="8091988"/>
                </a:lnTo>
                <a:lnTo>
                  <a:pt x="71452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490240" y="7062777"/>
            <a:ext cx="28212405" cy="8874084"/>
          </a:xfrm>
          <a:custGeom>
            <a:avLst/>
            <a:gdLst/>
            <a:ahLst/>
            <a:cxnLst/>
            <a:rect l="l" t="t" r="r" b="b"/>
            <a:pathLst>
              <a:path w="28212405" h="8874084">
                <a:moveTo>
                  <a:pt x="0" y="0"/>
                </a:moveTo>
                <a:lnTo>
                  <a:pt x="28212405" y="0"/>
                </a:lnTo>
                <a:lnTo>
                  <a:pt x="28212405" y="8874083"/>
                </a:lnTo>
                <a:lnTo>
                  <a:pt x="0" y="8874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868610" y="1881779"/>
            <a:ext cx="8550780" cy="62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5066D"/>
                </a:solidFill>
                <a:latin typeface="Cocomat Pro Heavy"/>
              </a:rPr>
              <a:t>RELATIONAL MODEL </a:t>
            </a:r>
            <a:r>
              <a:rPr lang="en-US" sz="3500" dirty="0" err="1">
                <a:solidFill>
                  <a:srgbClr val="05066D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ทั้งหมด</a:t>
            </a:r>
            <a:endParaRPr lang="en-US" sz="3500" dirty="0">
              <a:solidFill>
                <a:srgbClr val="05066D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393078"/>
            <a:ext cx="16230600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sng">
                <a:solidFill>
                  <a:srgbClr val="05066D"/>
                </a:solidFill>
                <a:latin typeface="Cocomat Pro Heavy"/>
                <a:hlinkClick r:id="rId4" tooltip="https://dbdiagram.io/d/Wellmeadows-650d408cffbf5169f04a06d0"/>
              </a:rPr>
              <a:t>HTTPS://DBDIAGRAM.IO/D/WELLMEADOWS-650D408CFFBF5169F04A06D0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209337"/>
            <a:ext cx="16230600" cy="85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sng">
                <a:solidFill>
                  <a:srgbClr val="05066D"/>
                </a:solidFill>
                <a:latin typeface="Cocomat Pro Heavy"/>
                <a:hlinkClick r:id="rId5" tooltip="https://dbdocs.io/hungokubera/testHospital?schema=public&amp;view=relationships&amp;table=Staff"/>
              </a:rPr>
              <a:t>HTTPS://DBDOCS.IO/HUNGOKUBERA/TESTHOSPITAL?SCHEMA=PUBLIC&amp;VIEW=RELATIONSHIPS&amp;TABLE=STAFF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99612" y="4785043"/>
            <a:ext cx="10288776" cy="62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5066D"/>
                </a:solidFill>
                <a:latin typeface="Cocomat Pro Heavy"/>
              </a:rPr>
              <a:t>RELATIONAL MODEL DOCUMENT (BETA)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71924" y="8659418"/>
            <a:ext cx="22473900" cy="7069063"/>
          </a:xfrm>
          <a:custGeom>
            <a:avLst/>
            <a:gdLst/>
            <a:ahLst/>
            <a:cxnLst/>
            <a:rect l="l" t="t" r="r" b="b"/>
            <a:pathLst>
              <a:path w="22473900" h="7069063">
                <a:moveTo>
                  <a:pt x="0" y="0"/>
                </a:moveTo>
                <a:lnTo>
                  <a:pt x="22473900" y="0"/>
                </a:lnTo>
                <a:lnTo>
                  <a:pt x="22473900" y="7069063"/>
                </a:lnTo>
                <a:lnTo>
                  <a:pt x="0" y="7069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069842" y="2701525"/>
            <a:ext cx="6148315" cy="7152228"/>
          </a:xfrm>
          <a:custGeom>
            <a:avLst/>
            <a:gdLst/>
            <a:ahLst/>
            <a:cxnLst/>
            <a:rect l="l" t="t" r="r" b="b"/>
            <a:pathLst>
              <a:path w="6148315" h="7152228">
                <a:moveTo>
                  <a:pt x="0" y="0"/>
                </a:moveTo>
                <a:lnTo>
                  <a:pt x="6148316" y="0"/>
                </a:lnTo>
                <a:lnTo>
                  <a:pt x="6148316" y="7152229"/>
                </a:lnTo>
                <a:lnTo>
                  <a:pt x="0" y="7152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-439023" y="403226"/>
            <a:ext cx="8550780" cy="62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5066D"/>
                </a:solidFill>
                <a:latin typeface="Cocomat Pro Heavy"/>
              </a:rPr>
              <a:t>MODULE 1: STAFF (A-B)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501292"/>
            <a:ext cx="17451894" cy="906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6"/>
              </a:lnSpc>
            </a:pPr>
            <a:r>
              <a:rPr lang="en-US" sz="257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a. </a:t>
            </a:r>
            <a:r>
              <a:rPr lang="en-US" sz="257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สามารถสร้างและแก้ไขข้อมูลรายละเอียดของเจ้าหน้าที่ได้</a:t>
            </a:r>
            <a:r>
              <a:rPr lang="en-US" sz="257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(Personnel Officer) </a:t>
            </a:r>
          </a:p>
          <a:p>
            <a:pPr>
              <a:lnSpc>
                <a:spcPts val="3606"/>
              </a:lnSpc>
              <a:spcBef>
                <a:spcPct val="0"/>
              </a:spcBef>
            </a:pPr>
            <a:r>
              <a:rPr lang="en-US" sz="257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b. </a:t>
            </a:r>
            <a:r>
              <a:rPr lang="en-US" sz="257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สามารถค้นหาเจ้าหน้าที่ได้ตามเงื่อนไขที่กำหนดไว้</a:t>
            </a:r>
            <a:r>
              <a:rPr lang="en-US" sz="257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(Personnel Officer) </a:t>
            </a:r>
            <a:r>
              <a:rPr lang="en-US" sz="2575" dirty="0" err="1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โดยค้นหาจากวุฒิการศึกษาและประวัติการทำงาน</a:t>
            </a:r>
            <a:r>
              <a:rPr lang="en-US" sz="257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71924" y="8659418"/>
            <a:ext cx="22473900" cy="7069063"/>
          </a:xfrm>
          <a:custGeom>
            <a:avLst/>
            <a:gdLst/>
            <a:ahLst/>
            <a:cxnLst/>
            <a:rect l="l" t="t" r="r" b="b"/>
            <a:pathLst>
              <a:path w="22473900" h="7069063">
                <a:moveTo>
                  <a:pt x="0" y="0"/>
                </a:moveTo>
                <a:lnTo>
                  <a:pt x="22473900" y="0"/>
                </a:lnTo>
                <a:lnTo>
                  <a:pt x="22473900" y="7069063"/>
                </a:lnTo>
                <a:lnTo>
                  <a:pt x="0" y="7069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982176" y="2507899"/>
            <a:ext cx="12323649" cy="6750401"/>
          </a:xfrm>
          <a:custGeom>
            <a:avLst/>
            <a:gdLst/>
            <a:ahLst/>
            <a:cxnLst/>
            <a:rect l="l" t="t" r="r" b="b"/>
            <a:pathLst>
              <a:path w="12323649" h="6750401">
                <a:moveTo>
                  <a:pt x="0" y="0"/>
                </a:moveTo>
                <a:lnTo>
                  <a:pt x="12323648" y="0"/>
                </a:lnTo>
                <a:lnTo>
                  <a:pt x="12323648" y="6750401"/>
                </a:lnTo>
                <a:lnTo>
                  <a:pt x="0" y="6750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-439023" y="403226"/>
            <a:ext cx="8550780" cy="62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5066D"/>
                </a:solidFill>
                <a:latin typeface="Cocomat Pro Heavy"/>
              </a:rPr>
              <a:t>MODULE 1: STAFF (C)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9079" y="1485900"/>
            <a:ext cx="17451894" cy="906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6"/>
              </a:lnSpc>
            </a:pPr>
            <a:r>
              <a:rPr lang="en-US" sz="257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c. สามารถจัดทำรายงานที่แสดงรายละเอียดของเจ้าหน้าที่ที่ปฏิบัติงานในแต่ละวอร์ดได้ (Personnel Officer and Charge Nurse)</a:t>
            </a:r>
          </a:p>
          <a:p>
            <a:pPr>
              <a:lnSpc>
                <a:spcPts val="3606"/>
              </a:lnSpc>
              <a:spcBef>
                <a:spcPct val="0"/>
              </a:spcBef>
            </a:pPr>
            <a:endParaRPr lang="en-US" sz="2575" dirty="0">
              <a:solidFill>
                <a:srgbClr val="00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8542" y="8594346"/>
            <a:ext cx="22473900" cy="7069063"/>
          </a:xfrm>
          <a:custGeom>
            <a:avLst/>
            <a:gdLst/>
            <a:ahLst/>
            <a:cxnLst/>
            <a:rect l="l" t="t" r="r" b="b"/>
            <a:pathLst>
              <a:path w="22473900" h="7069063">
                <a:moveTo>
                  <a:pt x="0" y="0"/>
                </a:moveTo>
                <a:lnTo>
                  <a:pt x="22473900" y="0"/>
                </a:lnTo>
                <a:lnTo>
                  <a:pt x="22473900" y="7069063"/>
                </a:lnTo>
                <a:lnTo>
                  <a:pt x="0" y="7069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334105" y="2109921"/>
            <a:ext cx="9619789" cy="7600642"/>
          </a:xfrm>
          <a:custGeom>
            <a:avLst/>
            <a:gdLst/>
            <a:ahLst/>
            <a:cxnLst/>
            <a:rect l="l" t="t" r="r" b="b"/>
            <a:pathLst>
              <a:path w="9619789" h="7600642">
                <a:moveTo>
                  <a:pt x="0" y="0"/>
                </a:moveTo>
                <a:lnTo>
                  <a:pt x="9619790" y="0"/>
                </a:lnTo>
                <a:lnTo>
                  <a:pt x="9619790" y="7600642"/>
                </a:lnTo>
                <a:lnTo>
                  <a:pt x="0" y="7600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2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0" y="403226"/>
            <a:ext cx="11122557" cy="62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5066D"/>
                </a:solidFill>
                <a:latin typeface="Cocomat Pro Heavy"/>
              </a:rPr>
              <a:t>MODULE 2: PATIENT REFERRAL (D)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60235" y="1390996"/>
            <a:ext cx="15967531" cy="44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6"/>
              </a:lnSpc>
              <a:spcBef>
                <a:spcPct val="0"/>
              </a:spcBef>
            </a:pPr>
            <a:r>
              <a:rPr lang="en-US" sz="2575" dirty="0">
                <a:solidFill>
                  <a:srgbClr val="00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d. สามารถสร้างและจัดการข้อมูลผู้ป่วยที่ถูกส่งตัวมารักษายังโรงพยาบาลได้ (All staff)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551</Words>
  <Application>Microsoft Office PowerPoint</Application>
  <PresentationFormat>กำหนดเอง</PresentationFormat>
  <Paragraphs>56</Paragraphs>
  <Slides>24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8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24</vt:i4>
      </vt:variant>
    </vt:vector>
  </HeadingPairs>
  <TitlesOfParts>
    <vt:vector size="33" baseType="lpstr">
      <vt:lpstr>Montserrat Medium Italics</vt:lpstr>
      <vt:lpstr>Montserrat Italics</vt:lpstr>
      <vt:lpstr>Cocomat Pro Heavy</vt:lpstr>
      <vt:lpstr>Calibri</vt:lpstr>
      <vt:lpstr>Arial</vt:lpstr>
      <vt:lpstr>Montserrat</vt:lpstr>
      <vt:lpstr>Prompt</vt:lpstr>
      <vt:lpstr>Open Sans Light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blue creative modern medical clinic presentation</dc:title>
  <cp:lastModifiedBy>NATTAPHONG WONGSAENGPHET</cp:lastModifiedBy>
  <cp:revision>2</cp:revision>
  <dcterms:created xsi:type="dcterms:W3CDTF">2006-08-16T00:00:00Z</dcterms:created>
  <dcterms:modified xsi:type="dcterms:W3CDTF">2023-10-26T16:39:01Z</dcterms:modified>
  <dc:identifier>DAFxWPWTLgM</dc:identifier>
</cp:coreProperties>
</file>